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 id="2147483807" r:id="rId3"/>
  </p:sldMasterIdLst>
  <p:notesMasterIdLst>
    <p:notesMasterId r:id="rId38"/>
  </p:notesMasterIdLst>
  <p:sldIdLst>
    <p:sldId id="256" r:id="rId4"/>
    <p:sldId id="275" r:id="rId5"/>
    <p:sldId id="284" r:id="rId6"/>
    <p:sldId id="285" r:id="rId7"/>
    <p:sldId id="287" r:id="rId8"/>
    <p:sldId id="270" r:id="rId9"/>
    <p:sldId id="286" r:id="rId10"/>
    <p:sldId id="288" r:id="rId11"/>
    <p:sldId id="271" r:id="rId12"/>
    <p:sldId id="289" r:id="rId13"/>
    <p:sldId id="292" r:id="rId14"/>
    <p:sldId id="293" r:id="rId15"/>
    <p:sldId id="295" r:id="rId16"/>
    <p:sldId id="272" r:id="rId17"/>
    <p:sldId id="297" r:id="rId18"/>
    <p:sldId id="298" r:id="rId19"/>
    <p:sldId id="309" r:id="rId20"/>
    <p:sldId id="299" r:id="rId21"/>
    <p:sldId id="300" r:id="rId22"/>
    <p:sldId id="301" r:id="rId23"/>
    <p:sldId id="302" r:id="rId24"/>
    <p:sldId id="290" r:id="rId25"/>
    <p:sldId id="291" r:id="rId26"/>
    <p:sldId id="303" r:id="rId27"/>
    <p:sldId id="310" r:id="rId28"/>
    <p:sldId id="274" r:id="rId29"/>
    <p:sldId id="304" r:id="rId30"/>
    <p:sldId id="306" r:id="rId31"/>
    <p:sldId id="307" r:id="rId32"/>
    <p:sldId id="280" r:id="rId33"/>
    <p:sldId id="311" r:id="rId34"/>
    <p:sldId id="305" r:id="rId35"/>
    <p:sldId id="262" r:id="rId36"/>
    <p:sldId id="26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923"/>
    <a:srgbClr val="FF9B26"/>
    <a:srgbClr val="8B8376"/>
    <a:srgbClr val="817D76"/>
    <a:srgbClr val="FFCC00"/>
    <a:srgbClr val="FFE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79861" autoAdjust="0"/>
  </p:normalViewPr>
  <p:slideViewPr>
    <p:cSldViewPr>
      <p:cViewPr varScale="1">
        <p:scale>
          <a:sx n="92" d="100"/>
          <a:sy n="92" d="100"/>
        </p:scale>
        <p:origin x="217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04"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DCE-4E13-94CF-A67D588B5871}"/>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DCE-4E13-94CF-A67D588B5871}"/>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DCE-4E13-94CF-A67D588B5871}"/>
            </c:ext>
          </c:extLst>
        </c:ser>
        <c:dLbls>
          <c:showLegendKey val="0"/>
          <c:showVal val="0"/>
          <c:showCatName val="0"/>
          <c:showSerName val="0"/>
          <c:showPercent val="0"/>
          <c:showBubbleSize val="0"/>
        </c:dLbls>
        <c:gapWidth val="150"/>
        <c:axId val="181270400"/>
        <c:axId val="181271936"/>
      </c:barChart>
      <c:catAx>
        <c:axId val="181270400"/>
        <c:scaling>
          <c:orientation val="minMax"/>
        </c:scaling>
        <c:delete val="0"/>
        <c:axPos val="b"/>
        <c:numFmt formatCode="General" sourceLinked="0"/>
        <c:majorTickMark val="out"/>
        <c:minorTickMark val="none"/>
        <c:tickLblPos val="nextTo"/>
        <c:crossAx val="181271936"/>
        <c:crosses val="autoZero"/>
        <c:auto val="1"/>
        <c:lblAlgn val="ctr"/>
        <c:lblOffset val="100"/>
        <c:noMultiLvlLbl val="0"/>
      </c:catAx>
      <c:valAx>
        <c:axId val="181271936"/>
        <c:scaling>
          <c:orientation val="minMax"/>
        </c:scaling>
        <c:delete val="0"/>
        <c:axPos val="l"/>
        <c:majorGridlines/>
        <c:numFmt formatCode="General" sourceLinked="1"/>
        <c:majorTickMark val="out"/>
        <c:minorTickMark val="none"/>
        <c:tickLblPos val="nextTo"/>
        <c:crossAx val="1812704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73.png"/></Relationships>
</file>

<file path=ppt/diagrams/_rels/data4.xml.rels><?xml version="1.0" encoding="UTF-8" standalone="yes"?>
<Relationships xmlns="http://schemas.openxmlformats.org/package/2006/relationships"><Relationship Id="rId1" Type="http://schemas.openxmlformats.org/officeDocument/2006/relationships/image" Target="../media/image74.png"/></Relationships>
</file>

<file path=ppt/diagrams/_rels/data5.xml.rels><?xml version="1.0" encoding="UTF-8" standalone="yes"?>
<Relationships xmlns="http://schemas.openxmlformats.org/package/2006/relationships"><Relationship Id="rId1" Type="http://schemas.openxmlformats.org/officeDocument/2006/relationships/image" Target="../media/image75.jpeg"/></Relationships>
</file>

<file path=ppt/diagrams/_rels/data6.xml.rels><?xml version="1.0" encoding="UTF-8" standalone="yes"?>
<Relationships xmlns="http://schemas.openxmlformats.org/package/2006/relationships"><Relationship Id="rId1" Type="http://schemas.openxmlformats.org/officeDocument/2006/relationships/image" Target="../media/image7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75.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7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214E1-D861-4016-A736-185F0E5E25B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CA"/>
        </a:p>
      </dgm:t>
    </dgm:pt>
    <dgm:pt modelId="{DA5524EA-613E-404A-94C4-9A3EB2A529E6}">
      <dgm:prSet/>
      <dgm:spPr/>
      <dgm:t>
        <a:bodyPr/>
        <a:lstStyle/>
        <a:p>
          <a:pPr rtl="0"/>
          <a:r>
            <a:rPr lang="en-US" b="1"/>
            <a:t>Limited finances</a:t>
          </a:r>
          <a:r>
            <a:rPr lang="en-CA" b="1"/>
            <a:t> – need for multi-benefit projects to achieve community goals</a:t>
          </a:r>
          <a:endParaRPr lang="en-CA"/>
        </a:p>
      </dgm:t>
    </dgm:pt>
    <dgm:pt modelId="{AF2D3566-81C7-4BE2-9FBB-DB5A3645DBAE}" type="parTrans" cxnId="{10F885E0-BF3B-4C96-A9CC-07DEE01666ED}">
      <dgm:prSet/>
      <dgm:spPr/>
      <dgm:t>
        <a:bodyPr/>
        <a:lstStyle/>
        <a:p>
          <a:endParaRPr lang="en-CA"/>
        </a:p>
      </dgm:t>
    </dgm:pt>
    <dgm:pt modelId="{269C0712-3B35-4B33-8CF1-E7BC386411FF}" type="sibTrans" cxnId="{10F885E0-BF3B-4C96-A9CC-07DEE01666ED}">
      <dgm:prSet/>
      <dgm:spPr/>
      <dgm:t>
        <a:bodyPr/>
        <a:lstStyle/>
        <a:p>
          <a:endParaRPr lang="en-CA"/>
        </a:p>
      </dgm:t>
    </dgm:pt>
    <dgm:pt modelId="{F565E424-BDE8-4BBA-B20C-0FD68F753672}">
      <dgm:prSet/>
      <dgm:spPr/>
      <dgm:t>
        <a:bodyPr/>
        <a:lstStyle/>
        <a:p>
          <a:pPr rtl="0"/>
          <a:r>
            <a:rPr lang="en-US" b="1" dirty="0"/>
            <a:t>Desire to drive incremental change</a:t>
          </a:r>
          <a:endParaRPr lang="en-CA" dirty="0"/>
        </a:p>
      </dgm:t>
    </dgm:pt>
    <dgm:pt modelId="{B3E384CF-24EE-40EE-A08E-D8CDB229D844}" type="parTrans" cxnId="{9A549B48-F518-47A6-A7FD-A4C44202FA3C}">
      <dgm:prSet/>
      <dgm:spPr/>
      <dgm:t>
        <a:bodyPr/>
        <a:lstStyle/>
        <a:p>
          <a:endParaRPr lang="en-CA"/>
        </a:p>
      </dgm:t>
    </dgm:pt>
    <dgm:pt modelId="{67D97873-2396-48D6-BF04-8E7E032E7163}" type="sibTrans" cxnId="{9A549B48-F518-47A6-A7FD-A4C44202FA3C}">
      <dgm:prSet/>
      <dgm:spPr/>
      <dgm:t>
        <a:bodyPr/>
        <a:lstStyle/>
        <a:p>
          <a:endParaRPr lang="en-CA"/>
        </a:p>
      </dgm:t>
    </dgm:pt>
    <dgm:pt modelId="{4F1489B8-689B-4ACC-A68F-0EF33FF2AA7B}">
      <dgm:prSet/>
      <dgm:spPr/>
      <dgm:t>
        <a:bodyPr/>
        <a:lstStyle/>
        <a:p>
          <a:pPr rtl="0"/>
          <a:r>
            <a:rPr lang="en-US" b="1"/>
            <a:t>Need to ‘walk the talk’ </a:t>
          </a:r>
          <a:endParaRPr lang="en-CA"/>
        </a:p>
      </dgm:t>
    </dgm:pt>
    <dgm:pt modelId="{F433E3A5-7B89-4541-8D99-D2DC390F301D}" type="parTrans" cxnId="{D2A05D28-38B8-4823-A105-491EA5E7BCC2}">
      <dgm:prSet/>
      <dgm:spPr/>
      <dgm:t>
        <a:bodyPr/>
        <a:lstStyle/>
        <a:p>
          <a:endParaRPr lang="en-CA"/>
        </a:p>
      </dgm:t>
    </dgm:pt>
    <dgm:pt modelId="{E0DE87D5-5C77-4208-991D-803D47A3EB20}" type="sibTrans" cxnId="{D2A05D28-38B8-4823-A105-491EA5E7BCC2}">
      <dgm:prSet/>
      <dgm:spPr/>
      <dgm:t>
        <a:bodyPr/>
        <a:lstStyle/>
        <a:p>
          <a:endParaRPr lang="en-CA"/>
        </a:p>
      </dgm:t>
    </dgm:pt>
    <dgm:pt modelId="{012061FE-E425-40B0-85F9-B603DF070CBE}">
      <dgm:prSet/>
      <dgm:spPr/>
      <dgm:t>
        <a:bodyPr/>
        <a:lstStyle/>
        <a:p>
          <a:pPr rtl="0"/>
          <a:r>
            <a:rPr lang="en-US" b="1" dirty="0"/>
            <a:t>Lack of tools to compel desired </a:t>
          </a:r>
          <a:r>
            <a:rPr lang="en-US" b="1" dirty="0" err="1"/>
            <a:t>behaviour</a:t>
          </a:r>
          <a:endParaRPr lang="en-CA" dirty="0"/>
        </a:p>
      </dgm:t>
    </dgm:pt>
    <dgm:pt modelId="{567F5AB9-250A-4412-B492-84141A6CFA6A}" type="parTrans" cxnId="{4CAC8B18-C22B-4918-9A93-AACCB68DA742}">
      <dgm:prSet/>
      <dgm:spPr/>
      <dgm:t>
        <a:bodyPr/>
        <a:lstStyle/>
        <a:p>
          <a:endParaRPr lang="en-CA"/>
        </a:p>
      </dgm:t>
    </dgm:pt>
    <dgm:pt modelId="{F83F2952-A95F-49AF-BFC9-C9DA6357C7D5}" type="sibTrans" cxnId="{4CAC8B18-C22B-4918-9A93-AACCB68DA742}">
      <dgm:prSet/>
      <dgm:spPr/>
      <dgm:t>
        <a:bodyPr/>
        <a:lstStyle/>
        <a:p>
          <a:endParaRPr lang="en-CA"/>
        </a:p>
      </dgm:t>
    </dgm:pt>
    <dgm:pt modelId="{BF1324FD-DAF1-4DE8-88FB-97784E6D012A}">
      <dgm:prSet/>
      <dgm:spPr/>
      <dgm:t>
        <a:bodyPr/>
        <a:lstStyle/>
        <a:p>
          <a:pPr rtl="0"/>
          <a:r>
            <a:rPr lang="en-US" b="1"/>
            <a:t>Political and public pressures to perform</a:t>
          </a:r>
          <a:endParaRPr lang="en-CA"/>
        </a:p>
      </dgm:t>
    </dgm:pt>
    <dgm:pt modelId="{647A85E8-854B-4F41-BC0B-C2425AF4C26C}" type="parTrans" cxnId="{F14A6FA8-CFA7-49AD-8F30-D3F8DF46D55D}">
      <dgm:prSet/>
      <dgm:spPr/>
      <dgm:t>
        <a:bodyPr/>
        <a:lstStyle/>
        <a:p>
          <a:endParaRPr lang="en-CA"/>
        </a:p>
      </dgm:t>
    </dgm:pt>
    <dgm:pt modelId="{451FD10E-30A4-4727-BF1A-8F394E91D5C2}" type="sibTrans" cxnId="{F14A6FA8-CFA7-49AD-8F30-D3F8DF46D55D}">
      <dgm:prSet/>
      <dgm:spPr/>
      <dgm:t>
        <a:bodyPr/>
        <a:lstStyle/>
        <a:p>
          <a:endParaRPr lang="en-CA"/>
        </a:p>
      </dgm:t>
    </dgm:pt>
    <dgm:pt modelId="{943E7F3E-C56C-4B4F-A252-C7A09AF01749}">
      <dgm:prSet/>
      <dgm:spPr/>
      <dgm:t>
        <a:bodyPr/>
        <a:lstStyle/>
        <a:p>
          <a:pPr rtl="0"/>
          <a:r>
            <a:rPr lang="en-US" b="1" dirty="0"/>
            <a:t>What’s ‘coming down the pipe’ – federal, provincial</a:t>
          </a:r>
          <a:endParaRPr lang="en-CA" dirty="0"/>
        </a:p>
      </dgm:t>
    </dgm:pt>
    <dgm:pt modelId="{B760FC07-BEFC-4AAA-8810-43A8664247EB}" type="parTrans" cxnId="{923DD1F9-D5BB-43C1-85D9-7749EF88DBC7}">
      <dgm:prSet/>
      <dgm:spPr/>
      <dgm:t>
        <a:bodyPr/>
        <a:lstStyle/>
        <a:p>
          <a:endParaRPr lang="en-CA"/>
        </a:p>
      </dgm:t>
    </dgm:pt>
    <dgm:pt modelId="{2510F935-5FCA-4A85-BC82-287347BFF4AB}" type="sibTrans" cxnId="{923DD1F9-D5BB-43C1-85D9-7749EF88DBC7}">
      <dgm:prSet/>
      <dgm:spPr/>
      <dgm:t>
        <a:bodyPr/>
        <a:lstStyle/>
        <a:p>
          <a:endParaRPr lang="en-CA"/>
        </a:p>
      </dgm:t>
    </dgm:pt>
    <dgm:pt modelId="{3ED63A85-D69C-4709-A416-9A85BE90EA8A}" type="pres">
      <dgm:prSet presAssocID="{C3E214E1-D861-4016-A736-185F0E5E25B1}" presName="compositeShape" presStyleCnt="0">
        <dgm:presLayoutVars>
          <dgm:chMax val="7"/>
          <dgm:dir/>
          <dgm:resizeHandles val="exact"/>
        </dgm:presLayoutVars>
      </dgm:prSet>
      <dgm:spPr/>
    </dgm:pt>
    <dgm:pt modelId="{9C0D9182-D02A-4506-9A66-D30DAE14581D}" type="pres">
      <dgm:prSet presAssocID="{DA5524EA-613E-404A-94C4-9A3EB2A529E6}" presName="circ1" presStyleLbl="vennNode1" presStyleIdx="0" presStyleCnt="6"/>
      <dgm:spPr/>
    </dgm:pt>
    <dgm:pt modelId="{8D921FF2-F935-449D-BF7E-8057133518CB}" type="pres">
      <dgm:prSet presAssocID="{DA5524EA-613E-404A-94C4-9A3EB2A529E6}" presName="circ1Tx" presStyleLbl="revTx" presStyleIdx="0" presStyleCnt="0">
        <dgm:presLayoutVars>
          <dgm:chMax val="0"/>
          <dgm:chPref val="0"/>
          <dgm:bulletEnabled val="1"/>
        </dgm:presLayoutVars>
      </dgm:prSet>
      <dgm:spPr/>
    </dgm:pt>
    <dgm:pt modelId="{6C9C0AD7-1D60-45AB-93DB-9F7CA159BF56}" type="pres">
      <dgm:prSet presAssocID="{F565E424-BDE8-4BBA-B20C-0FD68F753672}" presName="circ2" presStyleLbl="vennNode1" presStyleIdx="1" presStyleCnt="6"/>
      <dgm:spPr/>
    </dgm:pt>
    <dgm:pt modelId="{89AC80C9-4211-446B-8465-41FCA1A1BD30}" type="pres">
      <dgm:prSet presAssocID="{F565E424-BDE8-4BBA-B20C-0FD68F753672}" presName="circ2Tx" presStyleLbl="revTx" presStyleIdx="0" presStyleCnt="0">
        <dgm:presLayoutVars>
          <dgm:chMax val="0"/>
          <dgm:chPref val="0"/>
          <dgm:bulletEnabled val="1"/>
        </dgm:presLayoutVars>
      </dgm:prSet>
      <dgm:spPr/>
    </dgm:pt>
    <dgm:pt modelId="{6681858B-6F90-4EF2-8283-0BD300D837A2}" type="pres">
      <dgm:prSet presAssocID="{4F1489B8-689B-4ACC-A68F-0EF33FF2AA7B}" presName="circ3" presStyleLbl="vennNode1" presStyleIdx="2" presStyleCnt="6"/>
      <dgm:spPr/>
    </dgm:pt>
    <dgm:pt modelId="{139FAE04-8985-4225-AE76-A619BCB3BF02}" type="pres">
      <dgm:prSet presAssocID="{4F1489B8-689B-4ACC-A68F-0EF33FF2AA7B}" presName="circ3Tx" presStyleLbl="revTx" presStyleIdx="0" presStyleCnt="0">
        <dgm:presLayoutVars>
          <dgm:chMax val="0"/>
          <dgm:chPref val="0"/>
          <dgm:bulletEnabled val="1"/>
        </dgm:presLayoutVars>
      </dgm:prSet>
      <dgm:spPr/>
    </dgm:pt>
    <dgm:pt modelId="{470C3A05-551A-4F61-BE38-B858825967EA}" type="pres">
      <dgm:prSet presAssocID="{012061FE-E425-40B0-85F9-B603DF070CBE}" presName="circ4" presStyleLbl="vennNode1" presStyleIdx="3" presStyleCnt="6"/>
      <dgm:spPr/>
    </dgm:pt>
    <dgm:pt modelId="{A8461E9F-FF87-4E38-9F63-08D7E7DD44AA}" type="pres">
      <dgm:prSet presAssocID="{012061FE-E425-40B0-85F9-B603DF070CBE}" presName="circ4Tx" presStyleLbl="revTx" presStyleIdx="0" presStyleCnt="0">
        <dgm:presLayoutVars>
          <dgm:chMax val="0"/>
          <dgm:chPref val="0"/>
          <dgm:bulletEnabled val="1"/>
        </dgm:presLayoutVars>
      </dgm:prSet>
      <dgm:spPr/>
    </dgm:pt>
    <dgm:pt modelId="{3DCD281E-41CF-4070-A91B-641C1D6C01C4}" type="pres">
      <dgm:prSet presAssocID="{BF1324FD-DAF1-4DE8-88FB-97784E6D012A}" presName="circ5" presStyleLbl="vennNode1" presStyleIdx="4" presStyleCnt="6"/>
      <dgm:spPr/>
    </dgm:pt>
    <dgm:pt modelId="{ECD6F4EB-0E8D-433A-91D3-9B2E8E1DC4EC}" type="pres">
      <dgm:prSet presAssocID="{BF1324FD-DAF1-4DE8-88FB-97784E6D012A}" presName="circ5Tx" presStyleLbl="revTx" presStyleIdx="0" presStyleCnt="0">
        <dgm:presLayoutVars>
          <dgm:chMax val="0"/>
          <dgm:chPref val="0"/>
          <dgm:bulletEnabled val="1"/>
        </dgm:presLayoutVars>
      </dgm:prSet>
      <dgm:spPr/>
    </dgm:pt>
    <dgm:pt modelId="{C6CC730E-517D-44CA-9914-1C6C92CA220D}" type="pres">
      <dgm:prSet presAssocID="{943E7F3E-C56C-4B4F-A252-C7A09AF01749}" presName="circ6" presStyleLbl="vennNode1" presStyleIdx="5" presStyleCnt="6"/>
      <dgm:spPr/>
    </dgm:pt>
    <dgm:pt modelId="{CE6AB189-8E3D-493C-9E66-371671D0D748}" type="pres">
      <dgm:prSet presAssocID="{943E7F3E-C56C-4B4F-A252-C7A09AF01749}" presName="circ6Tx" presStyleLbl="revTx" presStyleIdx="0" presStyleCnt="0">
        <dgm:presLayoutVars>
          <dgm:chMax val="0"/>
          <dgm:chPref val="0"/>
          <dgm:bulletEnabled val="1"/>
        </dgm:presLayoutVars>
      </dgm:prSet>
      <dgm:spPr/>
    </dgm:pt>
  </dgm:ptLst>
  <dgm:cxnLst>
    <dgm:cxn modelId="{10F885E0-BF3B-4C96-A9CC-07DEE01666ED}" srcId="{C3E214E1-D861-4016-A736-185F0E5E25B1}" destId="{DA5524EA-613E-404A-94C4-9A3EB2A529E6}" srcOrd="0" destOrd="0" parTransId="{AF2D3566-81C7-4BE2-9FBB-DB5A3645DBAE}" sibTransId="{269C0712-3B35-4B33-8CF1-E7BC386411FF}"/>
    <dgm:cxn modelId="{2B50B0D4-B2A5-4DD7-8257-7F2BDFBC40FA}" type="presOf" srcId="{DA5524EA-613E-404A-94C4-9A3EB2A529E6}" destId="{8D921FF2-F935-449D-BF7E-8057133518CB}" srcOrd="0" destOrd="0" presId="urn:microsoft.com/office/officeart/2005/8/layout/venn1"/>
    <dgm:cxn modelId="{77B9275D-0BAF-4971-AEB7-DF8358D68EC1}" type="presOf" srcId="{943E7F3E-C56C-4B4F-A252-C7A09AF01749}" destId="{CE6AB189-8E3D-493C-9E66-371671D0D748}" srcOrd="0" destOrd="0" presId="urn:microsoft.com/office/officeart/2005/8/layout/venn1"/>
    <dgm:cxn modelId="{0A1E2E9C-33EB-44D0-8CF1-128547718E1A}" type="presOf" srcId="{C3E214E1-D861-4016-A736-185F0E5E25B1}" destId="{3ED63A85-D69C-4709-A416-9A85BE90EA8A}" srcOrd="0" destOrd="0" presId="urn:microsoft.com/office/officeart/2005/8/layout/venn1"/>
    <dgm:cxn modelId="{D2A05D28-38B8-4823-A105-491EA5E7BCC2}" srcId="{C3E214E1-D861-4016-A736-185F0E5E25B1}" destId="{4F1489B8-689B-4ACC-A68F-0EF33FF2AA7B}" srcOrd="2" destOrd="0" parTransId="{F433E3A5-7B89-4541-8D99-D2DC390F301D}" sibTransId="{E0DE87D5-5C77-4208-991D-803D47A3EB20}"/>
    <dgm:cxn modelId="{9ED48842-7FA7-48C1-AEF2-116F6D2194FD}" type="presOf" srcId="{F565E424-BDE8-4BBA-B20C-0FD68F753672}" destId="{89AC80C9-4211-446B-8465-41FCA1A1BD30}" srcOrd="0" destOrd="0" presId="urn:microsoft.com/office/officeart/2005/8/layout/venn1"/>
    <dgm:cxn modelId="{923DD1F9-D5BB-43C1-85D9-7749EF88DBC7}" srcId="{C3E214E1-D861-4016-A736-185F0E5E25B1}" destId="{943E7F3E-C56C-4B4F-A252-C7A09AF01749}" srcOrd="5" destOrd="0" parTransId="{B760FC07-BEFC-4AAA-8810-43A8664247EB}" sibTransId="{2510F935-5FCA-4A85-BC82-287347BFF4AB}"/>
    <dgm:cxn modelId="{BB4DB41B-68E3-4BBB-8274-6EAC12D25142}" type="presOf" srcId="{4F1489B8-689B-4ACC-A68F-0EF33FF2AA7B}" destId="{139FAE04-8985-4225-AE76-A619BCB3BF02}" srcOrd="0" destOrd="0" presId="urn:microsoft.com/office/officeart/2005/8/layout/venn1"/>
    <dgm:cxn modelId="{9A549B48-F518-47A6-A7FD-A4C44202FA3C}" srcId="{C3E214E1-D861-4016-A736-185F0E5E25B1}" destId="{F565E424-BDE8-4BBA-B20C-0FD68F753672}" srcOrd="1" destOrd="0" parTransId="{B3E384CF-24EE-40EE-A08E-D8CDB229D844}" sibTransId="{67D97873-2396-48D6-BF04-8E7E032E7163}"/>
    <dgm:cxn modelId="{864A5C01-ECBA-4FD5-903B-999B529A9276}" type="presOf" srcId="{BF1324FD-DAF1-4DE8-88FB-97784E6D012A}" destId="{ECD6F4EB-0E8D-433A-91D3-9B2E8E1DC4EC}" srcOrd="0" destOrd="0" presId="urn:microsoft.com/office/officeart/2005/8/layout/venn1"/>
    <dgm:cxn modelId="{F14A6FA8-CFA7-49AD-8F30-D3F8DF46D55D}" srcId="{C3E214E1-D861-4016-A736-185F0E5E25B1}" destId="{BF1324FD-DAF1-4DE8-88FB-97784E6D012A}" srcOrd="4" destOrd="0" parTransId="{647A85E8-854B-4F41-BC0B-C2425AF4C26C}" sibTransId="{451FD10E-30A4-4727-BF1A-8F394E91D5C2}"/>
    <dgm:cxn modelId="{B1B87606-3A5C-4827-A688-DB8A9BE512BB}" type="presOf" srcId="{012061FE-E425-40B0-85F9-B603DF070CBE}" destId="{A8461E9F-FF87-4E38-9F63-08D7E7DD44AA}" srcOrd="0" destOrd="0" presId="urn:microsoft.com/office/officeart/2005/8/layout/venn1"/>
    <dgm:cxn modelId="{4CAC8B18-C22B-4918-9A93-AACCB68DA742}" srcId="{C3E214E1-D861-4016-A736-185F0E5E25B1}" destId="{012061FE-E425-40B0-85F9-B603DF070CBE}" srcOrd="3" destOrd="0" parTransId="{567F5AB9-250A-4412-B492-84141A6CFA6A}" sibTransId="{F83F2952-A95F-49AF-BFC9-C9DA6357C7D5}"/>
    <dgm:cxn modelId="{DFA34F6D-CA87-4FE8-AA06-4E9E185B97DF}" type="presParOf" srcId="{3ED63A85-D69C-4709-A416-9A85BE90EA8A}" destId="{9C0D9182-D02A-4506-9A66-D30DAE14581D}" srcOrd="0" destOrd="0" presId="urn:microsoft.com/office/officeart/2005/8/layout/venn1"/>
    <dgm:cxn modelId="{28B23387-FC9D-4397-A2C7-062E35F61095}" type="presParOf" srcId="{3ED63A85-D69C-4709-A416-9A85BE90EA8A}" destId="{8D921FF2-F935-449D-BF7E-8057133518CB}" srcOrd="1" destOrd="0" presId="urn:microsoft.com/office/officeart/2005/8/layout/venn1"/>
    <dgm:cxn modelId="{9C26CD26-9D8B-4FAF-A134-7681454ADFE3}" type="presParOf" srcId="{3ED63A85-D69C-4709-A416-9A85BE90EA8A}" destId="{6C9C0AD7-1D60-45AB-93DB-9F7CA159BF56}" srcOrd="2" destOrd="0" presId="urn:microsoft.com/office/officeart/2005/8/layout/venn1"/>
    <dgm:cxn modelId="{6D295500-7065-4373-9EF6-DF66ADDBF365}" type="presParOf" srcId="{3ED63A85-D69C-4709-A416-9A85BE90EA8A}" destId="{89AC80C9-4211-446B-8465-41FCA1A1BD30}" srcOrd="3" destOrd="0" presId="urn:microsoft.com/office/officeart/2005/8/layout/venn1"/>
    <dgm:cxn modelId="{4CFB0043-229F-42EA-8038-8A0CF5E612BF}" type="presParOf" srcId="{3ED63A85-D69C-4709-A416-9A85BE90EA8A}" destId="{6681858B-6F90-4EF2-8283-0BD300D837A2}" srcOrd="4" destOrd="0" presId="urn:microsoft.com/office/officeart/2005/8/layout/venn1"/>
    <dgm:cxn modelId="{9992C063-D2B7-42C6-B552-69CF28036B68}" type="presParOf" srcId="{3ED63A85-D69C-4709-A416-9A85BE90EA8A}" destId="{139FAE04-8985-4225-AE76-A619BCB3BF02}" srcOrd="5" destOrd="0" presId="urn:microsoft.com/office/officeart/2005/8/layout/venn1"/>
    <dgm:cxn modelId="{DC61844F-1DD7-4F36-8FE4-EEF7367E5C70}" type="presParOf" srcId="{3ED63A85-D69C-4709-A416-9A85BE90EA8A}" destId="{470C3A05-551A-4F61-BE38-B858825967EA}" srcOrd="6" destOrd="0" presId="urn:microsoft.com/office/officeart/2005/8/layout/venn1"/>
    <dgm:cxn modelId="{AC056B90-B37E-41F6-B02B-D77513443085}" type="presParOf" srcId="{3ED63A85-D69C-4709-A416-9A85BE90EA8A}" destId="{A8461E9F-FF87-4E38-9F63-08D7E7DD44AA}" srcOrd="7" destOrd="0" presId="urn:microsoft.com/office/officeart/2005/8/layout/venn1"/>
    <dgm:cxn modelId="{BC1758B8-794B-4A79-8F85-4C4AC9037E5E}" type="presParOf" srcId="{3ED63A85-D69C-4709-A416-9A85BE90EA8A}" destId="{3DCD281E-41CF-4070-A91B-641C1D6C01C4}" srcOrd="8" destOrd="0" presId="urn:microsoft.com/office/officeart/2005/8/layout/venn1"/>
    <dgm:cxn modelId="{B5049531-2739-4658-A538-018E804A5294}" type="presParOf" srcId="{3ED63A85-D69C-4709-A416-9A85BE90EA8A}" destId="{ECD6F4EB-0E8D-433A-91D3-9B2E8E1DC4EC}" srcOrd="9" destOrd="0" presId="urn:microsoft.com/office/officeart/2005/8/layout/venn1"/>
    <dgm:cxn modelId="{362F9E9C-09C4-4DF1-814D-6A933DF38800}" type="presParOf" srcId="{3ED63A85-D69C-4709-A416-9A85BE90EA8A}" destId="{C6CC730E-517D-44CA-9914-1C6C92CA220D}" srcOrd="10" destOrd="0" presId="urn:microsoft.com/office/officeart/2005/8/layout/venn1"/>
    <dgm:cxn modelId="{73D3648D-DA76-4A4E-80F7-76B6EFD22254}" type="presParOf" srcId="{3ED63A85-D69C-4709-A416-9A85BE90EA8A}" destId="{CE6AB189-8E3D-493C-9E66-371671D0D748}"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B01A9-D08B-4453-8AD7-08AEF0EAF756}" type="doc">
      <dgm:prSet loTypeId="urn:microsoft.com/office/officeart/2005/8/layout/chevron1" loCatId="process" qsTypeId="urn:microsoft.com/office/officeart/2005/8/quickstyle/simple1" qsCatId="simple" csTypeId="urn:microsoft.com/office/officeart/2005/8/colors/accent1_2" csCatId="accent1" phldr="1"/>
      <dgm:spPr/>
    </dgm:pt>
    <dgm:pt modelId="{A39833A0-D25F-44E6-BD54-F012763FC085}">
      <dgm:prSet phldrT="[Text]"/>
      <dgm:spPr>
        <a:solidFill>
          <a:srgbClr val="00A8FF"/>
        </a:solidFill>
      </dgm:spPr>
      <dgm:t>
        <a:bodyPr/>
        <a:lstStyle/>
        <a:p>
          <a:r>
            <a:rPr lang="en-US" b="1" dirty="0"/>
            <a:t>Identify Key Project Priorities &amp; Set Goals</a:t>
          </a:r>
        </a:p>
      </dgm:t>
    </dgm:pt>
    <dgm:pt modelId="{8F9A6C59-2FD4-4F65-8D57-8358EB148F19}" type="parTrans" cxnId="{C0144E5A-598D-4FF7-8320-D593C9AFA277}">
      <dgm:prSet/>
      <dgm:spPr/>
      <dgm:t>
        <a:bodyPr/>
        <a:lstStyle/>
        <a:p>
          <a:endParaRPr lang="en-US"/>
        </a:p>
      </dgm:t>
    </dgm:pt>
    <dgm:pt modelId="{A15B0C48-FF33-42EC-A9A2-12651D26AB0F}" type="sibTrans" cxnId="{C0144E5A-598D-4FF7-8320-D593C9AFA277}">
      <dgm:prSet/>
      <dgm:spPr/>
      <dgm:t>
        <a:bodyPr/>
        <a:lstStyle/>
        <a:p>
          <a:endParaRPr lang="en-US"/>
        </a:p>
      </dgm:t>
    </dgm:pt>
    <dgm:pt modelId="{23FC91BE-4787-4230-AB10-47EF65B3B861}">
      <dgm:prSet phldrT="[Text]"/>
      <dgm:spPr>
        <a:solidFill>
          <a:srgbClr val="00A8FF"/>
        </a:solidFill>
      </dgm:spPr>
      <dgm:t>
        <a:bodyPr/>
        <a:lstStyle/>
        <a:p>
          <a:r>
            <a:rPr lang="en-US" b="1"/>
            <a:t>Design Innovation </a:t>
          </a:r>
          <a:r>
            <a:rPr lang="en-US" b="1" dirty="0"/>
            <a:t>to Obtain Goals</a:t>
          </a:r>
        </a:p>
      </dgm:t>
    </dgm:pt>
    <dgm:pt modelId="{8A627B38-4E85-4BFA-8953-5EC7D6BFE6BB}" type="parTrans" cxnId="{EF5CD01E-8115-46DA-946E-42D86FE3A3DC}">
      <dgm:prSet/>
      <dgm:spPr/>
      <dgm:t>
        <a:bodyPr/>
        <a:lstStyle/>
        <a:p>
          <a:endParaRPr lang="en-US"/>
        </a:p>
      </dgm:t>
    </dgm:pt>
    <dgm:pt modelId="{70F5328A-FFAD-4AB5-A629-758EE47F07CF}" type="sibTrans" cxnId="{EF5CD01E-8115-46DA-946E-42D86FE3A3DC}">
      <dgm:prSet/>
      <dgm:spPr/>
      <dgm:t>
        <a:bodyPr/>
        <a:lstStyle/>
        <a:p>
          <a:endParaRPr lang="en-US"/>
        </a:p>
      </dgm:t>
    </dgm:pt>
    <dgm:pt modelId="{D1E83A00-9F38-458F-91DE-D660DDE14ECE}">
      <dgm:prSet phldrT="[Text]"/>
      <dgm:spPr>
        <a:solidFill>
          <a:srgbClr val="00A8FF"/>
        </a:solidFill>
      </dgm:spPr>
      <dgm:t>
        <a:bodyPr/>
        <a:lstStyle/>
        <a:p>
          <a:r>
            <a:rPr lang="en-US" b="1" dirty="0"/>
            <a:t>Translation of Requirements to Design / Construction Partners</a:t>
          </a:r>
        </a:p>
      </dgm:t>
    </dgm:pt>
    <dgm:pt modelId="{EEF0B0F0-315F-4654-844E-9CBCFF640F71}" type="parTrans" cxnId="{74672C7E-BFA3-47FE-B882-88582CD6FF08}">
      <dgm:prSet/>
      <dgm:spPr/>
      <dgm:t>
        <a:bodyPr/>
        <a:lstStyle/>
        <a:p>
          <a:endParaRPr lang="en-US"/>
        </a:p>
      </dgm:t>
    </dgm:pt>
    <dgm:pt modelId="{C8F9EC99-A036-4C98-9FA4-D29BA5C206A6}" type="sibTrans" cxnId="{74672C7E-BFA3-47FE-B882-88582CD6FF08}">
      <dgm:prSet/>
      <dgm:spPr/>
      <dgm:t>
        <a:bodyPr/>
        <a:lstStyle/>
        <a:p>
          <a:endParaRPr lang="en-US"/>
        </a:p>
      </dgm:t>
    </dgm:pt>
    <dgm:pt modelId="{E860639A-6364-4092-B94B-BA31E9DEC444}">
      <dgm:prSet phldrT="[Text]"/>
      <dgm:spPr>
        <a:solidFill>
          <a:srgbClr val="00A8FF"/>
        </a:solidFill>
      </dgm:spPr>
      <dgm:t>
        <a:bodyPr/>
        <a:lstStyle/>
        <a:p>
          <a:r>
            <a:rPr lang="en-US" b="1" dirty="0"/>
            <a:t>Assessment of Potential Design Options</a:t>
          </a:r>
        </a:p>
      </dgm:t>
    </dgm:pt>
    <dgm:pt modelId="{3D2FD8D3-9DC6-433B-B1E2-06E1C1690FDA}" type="parTrans" cxnId="{5B52CD20-4733-4D2F-8E87-A3E93973F6DA}">
      <dgm:prSet/>
      <dgm:spPr/>
      <dgm:t>
        <a:bodyPr/>
        <a:lstStyle/>
        <a:p>
          <a:endParaRPr lang="en-US"/>
        </a:p>
      </dgm:t>
    </dgm:pt>
    <dgm:pt modelId="{C1396487-2B38-49A4-934B-E375269FDA8F}" type="sibTrans" cxnId="{5B52CD20-4733-4D2F-8E87-A3E93973F6DA}">
      <dgm:prSet/>
      <dgm:spPr/>
      <dgm:t>
        <a:bodyPr/>
        <a:lstStyle/>
        <a:p>
          <a:endParaRPr lang="en-US"/>
        </a:p>
      </dgm:t>
    </dgm:pt>
    <dgm:pt modelId="{5E479112-D740-471B-83BF-7C0665C9A125}" type="pres">
      <dgm:prSet presAssocID="{D33B01A9-D08B-4453-8AD7-08AEF0EAF756}" presName="Name0" presStyleCnt="0">
        <dgm:presLayoutVars>
          <dgm:dir/>
          <dgm:animLvl val="lvl"/>
          <dgm:resizeHandles val="exact"/>
        </dgm:presLayoutVars>
      </dgm:prSet>
      <dgm:spPr/>
    </dgm:pt>
    <dgm:pt modelId="{1D65CF7F-DE40-40AE-88FD-D5DCC27D6966}" type="pres">
      <dgm:prSet presAssocID="{A39833A0-D25F-44E6-BD54-F012763FC085}" presName="parTxOnly" presStyleLbl="node1" presStyleIdx="0" presStyleCnt="4">
        <dgm:presLayoutVars>
          <dgm:chMax val="0"/>
          <dgm:chPref val="0"/>
          <dgm:bulletEnabled val="1"/>
        </dgm:presLayoutVars>
      </dgm:prSet>
      <dgm:spPr/>
    </dgm:pt>
    <dgm:pt modelId="{B3FC60CF-8619-450C-8A82-E8AE961C4558}" type="pres">
      <dgm:prSet presAssocID="{A15B0C48-FF33-42EC-A9A2-12651D26AB0F}" presName="parTxOnlySpace" presStyleCnt="0"/>
      <dgm:spPr/>
    </dgm:pt>
    <dgm:pt modelId="{CD8A3674-BAA1-48F3-BE35-D26A521D5B1C}" type="pres">
      <dgm:prSet presAssocID="{E860639A-6364-4092-B94B-BA31E9DEC444}" presName="parTxOnly" presStyleLbl="node1" presStyleIdx="1" presStyleCnt="4">
        <dgm:presLayoutVars>
          <dgm:chMax val="0"/>
          <dgm:chPref val="0"/>
          <dgm:bulletEnabled val="1"/>
        </dgm:presLayoutVars>
      </dgm:prSet>
      <dgm:spPr/>
    </dgm:pt>
    <dgm:pt modelId="{47130629-521C-45E3-AFA9-B4B6B23E8308}" type="pres">
      <dgm:prSet presAssocID="{C1396487-2B38-49A4-934B-E375269FDA8F}" presName="parTxOnlySpace" presStyleCnt="0"/>
      <dgm:spPr/>
    </dgm:pt>
    <dgm:pt modelId="{9735D635-45F6-4EAF-855B-154597058509}" type="pres">
      <dgm:prSet presAssocID="{23FC91BE-4787-4230-AB10-47EF65B3B861}" presName="parTxOnly" presStyleLbl="node1" presStyleIdx="2" presStyleCnt="4">
        <dgm:presLayoutVars>
          <dgm:chMax val="0"/>
          <dgm:chPref val="0"/>
          <dgm:bulletEnabled val="1"/>
        </dgm:presLayoutVars>
      </dgm:prSet>
      <dgm:spPr/>
    </dgm:pt>
    <dgm:pt modelId="{AD52E435-57C0-4A38-BC64-A21B81A3465E}" type="pres">
      <dgm:prSet presAssocID="{70F5328A-FFAD-4AB5-A629-758EE47F07CF}" presName="parTxOnlySpace" presStyleCnt="0"/>
      <dgm:spPr/>
    </dgm:pt>
    <dgm:pt modelId="{9B7E5E6C-16FD-44DE-85EF-2CA7A981A69A}" type="pres">
      <dgm:prSet presAssocID="{D1E83A00-9F38-458F-91DE-D660DDE14ECE}" presName="parTxOnly" presStyleLbl="node1" presStyleIdx="3" presStyleCnt="4">
        <dgm:presLayoutVars>
          <dgm:chMax val="0"/>
          <dgm:chPref val="0"/>
          <dgm:bulletEnabled val="1"/>
        </dgm:presLayoutVars>
      </dgm:prSet>
      <dgm:spPr/>
    </dgm:pt>
  </dgm:ptLst>
  <dgm:cxnLst>
    <dgm:cxn modelId="{5B52CD20-4733-4D2F-8E87-A3E93973F6DA}" srcId="{D33B01A9-D08B-4453-8AD7-08AEF0EAF756}" destId="{E860639A-6364-4092-B94B-BA31E9DEC444}" srcOrd="1" destOrd="0" parTransId="{3D2FD8D3-9DC6-433B-B1E2-06E1C1690FDA}" sibTransId="{C1396487-2B38-49A4-934B-E375269FDA8F}"/>
    <dgm:cxn modelId="{7FAB4E15-51F3-4718-A83A-60729A6C4199}" type="presOf" srcId="{A39833A0-D25F-44E6-BD54-F012763FC085}" destId="{1D65CF7F-DE40-40AE-88FD-D5DCC27D6966}" srcOrd="0" destOrd="0" presId="urn:microsoft.com/office/officeart/2005/8/layout/chevron1"/>
    <dgm:cxn modelId="{C0144E5A-598D-4FF7-8320-D593C9AFA277}" srcId="{D33B01A9-D08B-4453-8AD7-08AEF0EAF756}" destId="{A39833A0-D25F-44E6-BD54-F012763FC085}" srcOrd="0" destOrd="0" parTransId="{8F9A6C59-2FD4-4F65-8D57-8358EB148F19}" sibTransId="{A15B0C48-FF33-42EC-A9A2-12651D26AB0F}"/>
    <dgm:cxn modelId="{EF5CD01E-8115-46DA-946E-42D86FE3A3DC}" srcId="{D33B01A9-D08B-4453-8AD7-08AEF0EAF756}" destId="{23FC91BE-4787-4230-AB10-47EF65B3B861}" srcOrd="2" destOrd="0" parTransId="{8A627B38-4E85-4BFA-8953-5EC7D6BFE6BB}" sibTransId="{70F5328A-FFAD-4AB5-A629-758EE47F07CF}"/>
    <dgm:cxn modelId="{74672C7E-BFA3-47FE-B882-88582CD6FF08}" srcId="{D33B01A9-D08B-4453-8AD7-08AEF0EAF756}" destId="{D1E83A00-9F38-458F-91DE-D660DDE14ECE}" srcOrd="3" destOrd="0" parTransId="{EEF0B0F0-315F-4654-844E-9CBCFF640F71}" sibTransId="{C8F9EC99-A036-4C98-9FA4-D29BA5C206A6}"/>
    <dgm:cxn modelId="{4332EF2D-2F92-4F9F-B05A-5F337D0423D9}" type="presOf" srcId="{D33B01A9-D08B-4453-8AD7-08AEF0EAF756}" destId="{5E479112-D740-471B-83BF-7C0665C9A125}" srcOrd="0" destOrd="0" presId="urn:microsoft.com/office/officeart/2005/8/layout/chevron1"/>
    <dgm:cxn modelId="{E65B41E4-1E7E-4212-A1D0-D3AD8E144300}" type="presOf" srcId="{E860639A-6364-4092-B94B-BA31E9DEC444}" destId="{CD8A3674-BAA1-48F3-BE35-D26A521D5B1C}" srcOrd="0" destOrd="0" presId="urn:microsoft.com/office/officeart/2005/8/layout/chevron1"/>
    <dgm:cxn modelId="{B0463C9F-AAE0-41B1-8194-914C63D75D6E}" type="presOf" srcId="{23FC91BE-4787-4230-AB10-47EF65B3B861}" destId="{9735D635-45F6-4EAF-855B-154597058509}" srcOrd="0" destOrd="0" presId="urn:microsoft.com/office/officeart/2005/8/layout/chevron1"/>
    <dgm:cxn modelId="{F2D0CABD-4651-487A-9FD8-4A1C80D3C897}" type="presOf" srcId="{D1E83A00-9F38-458F-91DE-D660DDE14ECE}" destId="{9B7E5E6C-16FD-44DE-85EF-2CA7A981A69A}" srcOrd="0" destOrd="0" presId="urn:microsoft.com/office/officeart/2005/8/layout/chevron1"/>
    <dgm:cxn modelId="{65339262-624D-48BE-AD87-93764EBEE134}" type="presParOf" srcId="{5E479112-D740-471B-83BF-7C0665C9A125}" destId="{1D65CF7F-DE40-40AE-88FD-D5DCC27D6966}" srcOrd="0" destOrd="0" presId="urn:microsoft.com/office/officeart/2005/8/layout/chevron1"/>
    <dgm:cxn modelId="{7C7E84E9-7B7D-48F6-8D12-82E9434D7539}" type="presParOf" srcId="{5E479112-D740-471B-83BF-7C0665C9A125}" destId="{B3FC60CF-8619-450C-8A82-E8AE961C4558}" srcOrd="1" destOrd="0" presId="urn:microsoft.com/office/officeart/2005/8/layout/chevron1"/>
    <dgm:cxn modelId="{EACAF92D-5BEF-420F-B2D6-3E1D19956AFD}" type="presParOf" srcId="{5E479112-D740-471B-83BF-7C0665C9A125}" destId="{CD8A3674-BAA1-48F3-BE35-D26A521D5B1C}" srcOrd="2" destOrd="0" presId="urn:microsoft.com/office/officeart/2005/8/layout/chevron1"/>
    <dgm:cxn modelId="{7454E868-3A27-4091-AF04-20FFED32E4C0}" type="presParOf" srcId="{5E479112-D740-471B-83BF-7C0665C9A125}" destId="{47130629-521C-45E3-AFA9-B4B6B23E8308}" srcOrd="3" destOrd="0" presId="urn:microsoft.com/office/officeart/2005/8/layout/chevron1"/>
    <dgm:cxn modelId="{C143E431-81DE-4D95-9A42-86049B7FD9B4}" type="presParOf" srcId="{5E479112-D740-471B-83BF-7C0665C9A125}" destId="{9735D635-45F6-4EAF-855B-154597058509}" srcOrd="4" destOrd="0" presId="urn:microsoft.com/office/officeart/2005/8/layout/chevron1"/>
    <dgm:cxn modelId="{C70A9080-39DE-4929-B3AA-DA3475003D33}" type="presParOf" srcId="{5E479112-D740-471B-83BF-7C0665C9A125}" destId="{AD52E435-57C0-4A38-BC64-A21B81A3465E}" srcOrd="5" destOrd="0" presId="urn:microsoft.com/office/officeart/2005/8/layout/chevron1"/>
    <dgm:cxn modelId="{C71B5499-0926-4BA5-81BA-75328AC0B9DD}" type="presParOf" srcId="{5E479112-D740-471B-83BF-7C0665C9A125}" destId="{9B7E5E6C-16FD-44DE-85EF-2CA7A981A69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B8B9F-AE10-4D00-922D-C06082D058FA}" type="doc">
      <dgm:prSet loTypeId="urn:microsoft.com/office/officeart/2011/layout/ThemePictureAlternatingAccent" loCatId="picture" qsTypeId="urn:microsoft.com/office/officeart/2005/8/quickstyle/simple1" qsCatId="simple" csTypeId="urn:microsoft.com/office/officeart/2005/8/colors/colorful5" csCatId="colorful" phldr="1"/>
      <dgm:spPr/>
      <dgm:t>
        <a:bodyPr/>
        <a:lstStyle/>
        <a:p>
          <a:endParaRPr lang="en-US"/>
        </a:p>
      </dgm:t>
    </dgm:pt>
    <dgm:pt modelId="{58DAD194-A866-4992-953F-B4908DDA92C0}">
      <dgm:prSet phldrT="[Text]"/>
      <dgm:spPr/>
      <dgm:t>
        <a:bodyPr/>
        <a:lstStyle/>
        <a:p>
          <a:endParaRPr lang="en-US" dirty="0"/>
        </a:p>
      </dgm:t>
    </dgm:pt>
    <dgm:pt modelId="{6FD64938-B5CD-4024-BA29-314013E3E358}" type="sibTrans" cxnId="{85FFA6E1-DAEB-46D7-8CAD-CFF932F62B32}">
      <dgm:prSet/>
      <dgm:spPr/>
      <dgm:t>
        <a:bodyPr/>
        <a:lstStyle/>
        <a:p>
          <a:endParaRPr lang="en-US"/>
        </a:p>
      </dgm:t>
    </dgm:pt>
    <dgm:pt modelId="{0C2D2E93-EB4A-4689-83A1-A7DF3E350EBC}" type="parTrans" cxnId="{85FFA6E1-DAEB-46D7-8CAD-CFF932F62B32}">
      <dgm:prSet/>
      <dgm:spPr/>
      <dgm:t>
        <a:bodyPr/>
        <a:lstStyle/>
        <a:p>
          <a:endParaRPr lang="en-US"/>
        </a:p>
      </dgm:t>
    </dgm:pt>
    <dgm:pt modelId="{C82F3F25-4259-4973-99A8-D5542C332CD4}" type="pres">
      <dgm:prSet presAssocID="{1BAB8B9F-AE10-4D00-922D-C06082D058FA}" presName="Name0" presStyleCnt="0">
        <dgm:presLayoutVars>
          <dgm:chMax val="9"/>
          <dgm:chPref val="9"/>
        </dgm:presLayoutVars>
      </dgm:prSet>
      <dgm:spPr/>
    </dgm:pt>
    <dgm:pt modelId="{7C8C1A84-525A-469F-B187-29B4D881AA45}" type="pres">
      <dgm:prSet presAssocID="{58DAD194-A866-4992-953F-B4908DDA92C0}" presName="picture1" presStyleCnt="0"/>
      <dgm:spPr/>
    </dgm:pt>
    <dgm:pt modelId="{435A826F-AFB4-40D7-85FB-78913F1D7418}" type="pres">
      <dgm:prSet presAssocID="{58DAD194-A866-4992-953F-B4908DDA92C0}" presName="picture" presStyleLbl="alignImgPlace1" presStyleIdx="0" presStyleCnt="1" custLinFactX="17964" custLinFactNeighborX="100000" custLinFactNeighborY="-2667"/>
      <dgm:spPr>
        <a:blipFill rotWithShape="1">
          <a:blip xmlns:r="http://schemas.openxmlformats.org/officeDocument/2006/relationships" r:embed="rId1"/>
          <a:stretch>
            <a:fillRect/>
          </a:stretch>
        </a:blipFill>
        <a:ln w="38100">
          <a:solidFill>
            <a:schemeClr val="tx1"/>
          </a:solidFill>
        </a:ln>
      </dgm:spPr>
    </dgm:pt>
    <dgm:pt modelId="{B6FC2D02-6537-49C0-885C-CEC156222CDE}" type="pres">
      <dgm:prSet presAssocID="{58DAD194-A866-4992-953F-B4908DDA92C0}" presName="parent1" presStyleLbl="node1" presStyleIdx="0" presStyleCnt="0">
        <dgm:presLayoutVars>
          <dgm:chMax val="0"/>
          <dgm:chPref val="0"/>
          <dgm:bulletEnabled val="1"/>
        </dgm:presLayoutVars>
      </dgm:prSet>
      <dgm:spPr/>
    </dgm:pt>
  </dgm:ptLst>
  <dgm:cxnLst>
    <dgm:cxn modelId="{004D1A0A-A717-47E6-BDF0-A788AD636C23}" type="presOf" srcId="{1BAB8B9F-AE10-4D00-922D-C06082D058FA}" destId="{C82F3F25-4259-4973-99A8-D5542C332CD4}" srcOrd="0" destOrd="0" presId="urn:microsoft.com/office/officeart/2011/layout/ThemePictureAlternatingAccent"/>
    <dgm:cxn modelId="{A4EA50D7-DCE2-4CA1-A3D9-D60149DD4C50}" type="presOf" srcId="{58DAD194-A866-4992-953F-B4908DDA92C0}" destId="{B6FC2D02-6537-49C0-885C-CEC156222CDE}" srcOrd="0" destOrd="0" presId="urn:microsoft.com/office/officeart/2011/layout/ThemePictureAlternatingAccent"/>
    <dgm:cxn modelId="{85FFA6E1-DAEB-46D7-8CAD-CFF932F62B32}" srcId="{1BAB8B9F-AE10-4D00-922D-C06082D058FA}" destId="{58DAD194-A866-4992-953F-B4908DDA92C0}" srcOrd="0" destOrd="0" parTransId="{0C2D2E93-EB4A-4689-83A1-A7DF3E350EBC}" sibTransId="{6FD64938-B5CD-4024-BA29-314013E3E358}"/>
    <dgm:cxn modelId="{37B7E485-4A20-4F11-BE54-5B3E868FE6FA}" type="presParOf" srcId="{C82F3F25-4259-4973-99A8-D5542C332CD4}" destId="{7C8C1A84-525A-469F-B187-29B4D881AA45}" srcOrd="0" destOrd="0" presId="urn:microsoft.com/office/officeart/2011/layout/ThemePictureAlternatingAccent"/>
    <dgm:cxn modelId="{59705545-529B-465B-B1E0-74B6BCA47E99}" type="presParOf" srcId="{7C8C1A84-525A-469F-B187-29B4D881AA45}" destId="{435A826F-AFB4-40D7-85FB-78913F1D7418}" srcOrd="0" destOrd="0" presId="urn:microsoft.com/office/officeart/2011/layout/ThemePictureAlternatingAccent"/>
    <dgm:cxn modelId="{DB6E63FC-B244-407B-B776-FA5EFDADF73C}" type="presParOf" srcId="{C82F3F25-4259-4973-99A8-D5542C332CD4}" destId="{B6FC2D02-6537-49C0-885C-CEC156222CDE}" srcOrd="1" destOrd="0" presId="urn:microsoft.com/office/officeart/2011/layout/ThemePictureAlternatingAcce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AB8B9F-AE10-4D00-922D-C06082D058FA}" type="doc">
      <dgm:prSet loTypeId="urn:microsoft.com/office/officeart/2011/layout/ThemePictureAlternatingAccent" loCatId="picture" qsTypeId="urn:microsoft.com/office/officeart/2005/8/quickstyle/simple1" qsCatId="simple" csTypeId="urn:microsoft.com/office/officeart/2005/8/colors/colorful5" csCatId="colorful" phldr="1"/>
      <dgm:spPr/>
      <dgm:t>
        <a:bodyPr/>
        <a:lstStyle/>
        <a:p>
          <a:endParaRPr lang="en-US"/>
        </a:p>
      </dgm:t>
    </dgm:pt>
    <dgm:pt modelId="{58DAD194-A866-4992-953F-B4908DDA92C0}">
      <dgm:prSet phldrT="[Text]"/>
      <dgm:spPr/>
      <dgm:t>
        <a:bodyPr/>
        <a:lstStyle/>
        <a:p>
          <a:endParaRPr lang="en-US" dirty="0"/>
        </a:p>
      </dgm:t>
    </dgm:pt>
    <dgm:pt modelId="{6FD64938-B5CD-4024-BA29-314013E3E358}" type="sibTrans" cxnId="{85FFA6E1-DAEB-46D7-8CAD-CFF932F62B32}">
      <dgm:prSet/>
      <dgm:spPr/>
      <dgm:t>
        <a:bodyPr/>
        <a:lstStyle/>
        <a:p>
          <a:endParaRPr lang="en-US"/>
        </a:p>
      </dgm:t>
    </dgm:pt>
    <dgm:pt modelId="{0C2D2E93-EB4A-4689-83A1-A7DF3E350EBC}" type="parTrans" cxnId="{85FFA6E1-DAEB-46D7-8CAD-CFF932F62B32}">
      <dgm:prSet/>
      <dgm:spPr/>
      <dgm:t>
        <a:bodyPr/>
        <a:lstStyle/>
        <a:p>
          <a:endParaRPr lang="en-US"/>
        </a:p>
      </dgm:t>
    </dgm:pt>
    <dgm:pt modelId="{C82F3F25-4259-4973-99A8-D5542C332CD4}" type="pres">
      <dgm:prSet presAssocID="{1BAB8B9F-AE10-4D00-922D-C06082D058FA}" presName="Name0" presStyleCnt="0">
        <dgm:presLayoutVars>
          <dgm:chMax val="9"/>
          <dgm:chPref val="9"/>
        </dgm:presLayoutVars>
      </dgm:prSet>
      <dgm:spPr/>
    </dgm:pt>
    <dgm:pt modelId="{7C8C1A84-525A-469F-B187-29B4D881AA45}" type="pres">
      <dgm:prSet presAssocID="{58DAD194-A866-4992-953F-B4908DDA92C0}" presName="picture1" presStyleCnt="0"/>
      <dgm:spPr/>
    </dgm:pt>
    <dgm:pt modelId="{435A826F-AFB4-40D7-85FB-78913F1D7418}" type="pres">
      <dgm:prSet presAssocID="{58DAD194-A866-4992-953F-B4908DDA92C0}" presName="picture" presStyleLbl="alignImgPlace1" presStyleIdx="0" presStyleCnt="1" custLinFactNeighborX="-412" custLinFactNeighborY="-3849"/>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dgm:spPr>
    </dgm:pt>
    <dgm:pt modelId="{B6FC2D02-6537-49C0-885C-CEC156222CDE}" type="pres">
      <dgm:prSet presAssocID="{58DAD194-A866-4992-953F-B4908DDA92C0}" presName="parent1" presStyleLbl="node1" presStyleIdx="0" presStyleCnt="0">
        <dgm:presLayoutVars>
          <dgm:chMax val="0"/>
          <dgm:chPref val="0"/>
          <dgm:bulletEnabled val="1"/>
        </dgm:presLayoutVars>
      </dgm:prSet>
      <dgm:spPr/>
    </dgm:pt>
  </dgm:ptLst>
  <dgm:cxnLst>
    <dgm:cxn modelId="{C2E8D8D6-F65D-4078-BF9A-928231263653}" type="presOf" srcId="{1BAB8B9F-AE10-4D00-922D-C06082D058FA}" destId="{C82F3F25-4259-4973-99A8-D5542C332CD4}" srcOrd="0" destOrd="0" presId="urn:microsoft.com/office/officeart/2011/layout/ThemePictureAlternatingAccent"/>
    <dgm:cxn modelId="{B893C84B-96CD-4830-8D7C-DE539D724B3A}" type="presOf" srcId="{58DAD194-A866-4992-953F-B4908DDA92C0}" destId="{B6FC2D02-6537-49C0-885C-CEC156222CDE}" srcOrd="0" destOrd="0" presId="urn:microsoft.com/office/officeart/2011/layout/ThemePictureAlternatingAccent"/>
    <dgm:cxn modelId="{85FFA6E1-DAEB-46D7-8CAD-CFF932F62B32}" srcId="{1BAB8B9F-AE10-4D00-922D-C06082D058FA}" destId="{58DAD194-A866-4992-953F-B4908DDA92C0}" srcOrd="0" destOrd="0" parTransId="{0C2D2E93-EB4A-4689-83A1-A7DF3E350EBC}" sibTransId="{6FD64938-B5CD-4024-BA29-314013E3E358}"/>
    <dgm:cxn modelId="{B5B69C0C-75F4-425C-BC45-F24C2F3227E3}" type="presParOf" srcId="{C82F3F25-4259-4973-99A8-D5542C332CD4}" destId="{7C8C1A84-525A-469F-B187-29B4D881AA45}" srcOrd="0" destOrd="0" presId="urn:microsoft.com/office/officeart/2011/layout/ThemePictureAlternatingAccent"/>
    <dgm:cxn modelId="{3B4EBA3B-8A79-4466-8370-E01C0FDD2AD8}" type="presParOf" srcId="{7C8C1A84-525A-469F-B187-29B4D881AA45}" destId="{435A826F-AFB4-40D7-85FB-78913F1D7418}" srcOrd="0" destOrd="0" presId="urn:microsoft.com/office/officeart/2011/layout/ThemePictureAlternatingAccent"/>
    <dgm:cxn modelId="{B0CC2A98-BF27-4F6C-8C92-943B88B5405E}" type="presParOf" srcId="{C82F3F25-4259-4973-99A8-D5542C332CD4}" destId="{B6FC2D02-6537-49C0-885C-CEC156222CDE}" srcOrd="1" destOrd="0" presId="urn:microsoft.com/office/officeart/2011/layout/ThemePictureAlternatingAccen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AB8B9F-AE10-4D00-922D-C06082D058FA}" type="doc">
      <dgm:prSet loTypeId="urn:microsoft.com/office/officeart/2011/layout/ThemePictureAlternatingAccent" loCatId="picture" qsTypeId="urn:microsoft.com/office/officeart/2005/8/quickstyle/simple1" qsCatId="simple" csTypeId="urn:microsoft.com/office/officeart/2005/8/colors/colorful5" csCatId="colorful" phldr="1"/>
      <dgm:spPr/>
      <dgm:t>
        <a:bodyPr/>
        <a:lstStyle/>
        <a:p>
          <a:endParaRPr lang="en-US"/>
        </a:p>
      </dgm:t>
    </dgm:pt>
    <dgm:pt modelId="{58DAD194-A866-4992-953F-B4908DDA92C0}">
      <dgm:prSet phldrT="[Text]"/>
      <dgm:spPr/>
      <dgm:t>
        <a:bodyPr/>
        <a:lstStyle/>
        <a:p>
          <a:endParaRPr lang="en-US" dirty="0"/>
        </a:p>
      </dgm:t>
    </dgm:pt>
    <dgm:pt modelId="{6FD64938-B5CD-4024-BA29-314013E3E358}" type="sibTrans" cxnId="{85FFA6E1-DAEB-46D7-8CAD-CFF932F62B32}">
      <dgm:prSet/>
      <dgm:spPr/>
      <dgm:t>
        <a:bodyPr/>
        <a:lstStyle/>
        <a:p>
          <a:endParaRPr lang="en-US"/>
        </a:p>
      </dgm:t>
    </dgm:pt>
    <dgm:pt modelId="{0C2D2E93-EB4A-4689-83A1-A7DF3E350EBC}" type="parTrans" cxnId="{85FFA6E1-DAEB-46D7-8CAD-CFF932F62B32}">
      <dgm:prSet/>
      <dgm:spPr/>
      <dgm:t>
        <a:bodyPr/>
        <a:lstStyle/>
        <a:p>
          <a:endParaRPr lang="en-US"/>
        </a:p>
      </dgm:t>
    </dgm:pt>
    <dgm:pt modelId="{C82F3F25-4259-4973-99A8-D5542C332CD4}" type="pres">
      <dgm:prSet presAssocID="{1BAB8B9F-AE10-4D00-922D-C06082D058FA}" presName="Name0" presStyleCnt="0">
        <dgm:presLayoutVars>
          <dgm:chMax val="9"/>
          <dgm:chPref val="9"/>
        </dgm:presLayoutVars>
      </dgm:prSet>
      <dgm:spPr/>
    </dgm:pt>
    <dgm:pt modelId="{7C8C1A84-525A-469F-B187-29B4D881AA45}" type="pres">
      <dgm:prSet presAssocID="{58DAD194-A866-4992-953F-B4908DDA92C0}" presName="picture1" presStyleCnt="0"/>
      <dgm:spPr/>
    </dgm:pt>
    <dgm:pt modelId="{435A826F-AFB4-40D7-85FB-78913F1D7418}" type="pres">
      <dgm:prSet presAssocID="{58DAD194-A866-4992-953F-B4908DDA92C0}" presName="picture" presStyleLbl="alignImgPlace1" presStyleIdx="0" presStyleCnt="1" custLinFactX="-8241" custLinFactNeighborX="-100000" custLinFactNeighborY="-310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tx1"/>
          </a:solidFill>
        </a:ln>
      </dgm:spPr>
    </dgm:pt>
    <dgm:pt modelId="{B6FC2D02-6537-49C0-885C-CEC156222CDE}" type="pres">
      <dgm:prSet presAssocID="{58DAD194-A866-4992-953F-B4908DDA92C0}" presName="parent1" presStyleLbl="node1" presStyleIdx="0" presStyleCnt="0">
        <dgm:presLayoutVars>
          <dgm:chMax val="0"/>
          <dgm:chPref val="0"/>
          <dgm:bulletEnabled val="1"/>
        </dgm:presLayoutVars>
      </dgm:prSet>
      <dgm:spPr/>
    </dgm:pt>
  </dgm:ptLst>
  <dgm:cxnLst>
    <dgm:cxn modelId="{ACF89CB3-0C4C-4418-9B5D-ED876590BB31}" type="presOf" srcId="{58DAD194-A866-4992-953F-B4908DDA92C0}" destId="{B6FC2D02-6537-49C0-885C-CEC156222CDE}" srcOrd="0" destOrd="0" presId="urn:microsoft.com/office/officeart/2011/layout/ThemePictureAlternatingAccent"/>
    <dgm:cxn modelId="{85FFA6E1-DAEB-46D7-8CAD-CFF932F62B32}" srcId="{1BAB8B9F-AE10-4D00-922D-C06082D058FA}" destId="{58DAD194-A866-4992-953F-B4908DDA92C0}" srcOrd="0" destOrd="0" parTransId="{0C2D2E93-EB4A-4689-83A1-A7DF3E350EBC}" sibTransId="{6FD64938-B5CD-4024-BA29-314013E3E358}"/>
    <dgm:cxn modelId="{750DCFBE-3957-443E-90BB-673EAD7AD4B9}" type="presOf" srcId="{1BAB8B9F-AE10-4D00-922D-C06082D058FA}" destId="{C82F3F25-4259-4973-99A8-D5542C332CD4}" srcOrd="0" destOrd="0" presId="urn:microsoft.com/office/officeart/2011/layout/ThemePictureAlternatingAccent"/>
    <dgm:cxn modelId="{7C1D9418-40D9-4DEB-8C1E-CF18F2E1B5F6}" type="presParOf" srcId="{C82F3F25-4259-4973-99A8-D5542C332CD4}" destId="{7C8C1A84-525A-469F-B187-29B4D881AA45}" srcOrd="0" destOrd="0" presId="urn:microsoft.com/office/officeart/2011/layout/ThemePictureAlternatingAccent"/>
    <dgm:cxn modelId="{813E9A53-384E-4163-8ADE-1AB9450384D7}" type="presParOf" srcId="{7C8C1A84-525A-469F-B187-29B4D881AA45}" destId="{435A826F-AFB4-40D7-85FB-78913F1D7418}" srcOrd="0" destOrd="0" presId="urn:microsoft.com/office/officeart/2011/layout/ThemePictureAlternatingAccent"/>
    <dgm:cxn modelId="{35A1AA76-E255-4008-9A46-C1B059FAC865}" type="presParOf" srcId="{C82F3F25-4259-4973-99A8-D5542C332CD4}" destId="{B6FC2D02-6537-49C0-885C-CEC156222CDE}" srcOrd="1" destOrd="0" presId="urn:microsoft.com/office/officeart/2011/layout/ThemePictureAlternatingAccen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AB8B9F-AE10-4D00-922D-C06082D058FA}" type="doc">
      <dgm:prSet loTypeId="urn:microsoft.com/office/officeart/2011/layout/ThemePictureAlternatingAccent" loCatId="picture" qsTypeId="urn:microsoft.com/office/officeart/2005/8/quickstyle/simple1" qsCatId="simple" csTypeId="urn:microsoft.com/office/officeart/2005/8/colors/colorful5" csCatId="colorful" phldr="1"/>
      <dgm:spPr/>
      <dgm:t>
        <a:bodyPr/>
        <a:lstStyle/>
        <a:p>
          <a:endParaRPr lang="en-US"/>
        </a:p>
      </dgm:t>
    </dgm:pt>
    <dgm:pt modelId="{58DAD194-A866-4992-953F-B4908DDA92C0}">
      <dgm:prSet phldrT="[Text]"/>
      <dgm:spPr/>
      <dgm:t>
        <a:bodyPr/>
        <a:lstStyle/>
        <a:p>
          <a:endParaRPr lang="en-US" dirty="0"/>
        </a:p>
      </dgm:t>
    </dgm:pt>
    <dgm:pt modelId="{6FD64938-B5CD-4024-BA29-314013E3E358}" type="sibTrans" cxnId="{85FFA6E1-DAEB-46D7-8CAD-CFF932F62B32}">
      <dgm:prSet/>
      <dgm:spPr/>
      <dgm:t>
        <a:bodyPr/>
        <a:lstStyle/>
        <a:p>
          <a:endParaRPr lang="en-US"/>
        </a:p>
      </dgm:t>
    </dgm:pt>
    <dgm:pt modelId="{0C2D2E93-EB4A-4689-83A1-A7DF3E350EBC}" type="parTrans" cxnId="{85FFA6E1-DAEB-46D7-8CAD-CFF932F62B32}">
      <dgm:prSet/>
      <dgm:spPr/>
      <dgm:t>
        <a:bodyPr/>
        <a:lstStyle/>
        <a:p>
          <a:endParaRPr lang="en-US"/>
        </a:p>
      </dgm:t>
    </dgm:pt>
    <dgm:pt modelId="{C82F3F25-4259-4973-99A8-D5542C332CD4}" type="pres">
      <dgm:prSet presAssocID="{1BAB8B9F-AE10-4D00-922D-C06082D058FA}" presName="Name0" presStyleCnt="0">
        <dgm:presLayoutVars>
          <dgm:chMax val="9"/>
          <dgm:chPref val="9"/>
        </dgm:presLayoutVars>
      </dgm:prSet>
      <dgm:spPr/>
    </dgm:pt>
    <dgm:pt modelId="{7C8C1A84-525A-469F-B187-29B4D881AA45}" type="pres">
      <dgm:prSet presAssocID="{58DAD194-A866-4992-953F-B4908DDA92C0}" presName="picture1" presStyleCnt="0"/>
      <dgm:spPr/>
    </dgm:pt>
    <dgm:pt modelId="{435A826F-AFB4-40D7-85FB-78913F1D7418}" type="pres">
      <dgm:prSet presAssocID="{58DAD194-A866-4992-953F-B4908DDA92C0}" presName="picture" presStyleLbl="alignImgPlace1" presStyleIdx="0" presStyleCnt="1" custLinFactNeighborX="-2469"/>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38100"/>
      </dgm:spPr>
    </dgm:pt>
    <dgm:pt modelId="{B6FC2D02-6537-49C0-885C-CEC156222CDE}" type="pres">
      <dgm:prSet presAssocID="{58DAD194-A866-4992-953F-B4908DDA92C0}" presName="parent1" presStyleLbl="node1" presStyleIdx="0" presStyleCnt="0">
        <dgm:presLayoutVars>
          <dgm:chMax val="0"/>
          <dgm:chPref val="0"/>
          <dgm:bulletEnabled val="1"/>
        </dgm:presLayoutVars>
      </dgm:prSet>
      <dgm:spPr/>
    </dgm:pt>
  </dgm:ptLst>
  <dgm:cxnLst>
    <dgm:cxn modelId="{8176629E-AA7D-4572-BF5C-FC1EFB02554B}" type="presOf" srcId="{1BAB8B9F-AE10-4D00-922D-C06082D058FA}" destId="{C82F3F25-4259-4973-99A8-D5542C332CD4}" srcOrd="0" destOrd="0" presId="urn:microsoft.com/office/officeart/2011/layout/ThemePictureAlternatingAccent"/>
    <dgm:cxn modelId="{85FFA6E1-DAEB-46D7-8CAD-CFF932F62B32}" srcId="{1BAB8B9F-AE10-4D00-922D-C06082D058FA}" destId="{58DAD194-A866-4992-953F-B4908DDA92C0}" srcOrd="0" destOrd="0" parTransId="{0C2D2E93-EB4A-4689-83A1-A7DF3E350EBC}" sibTransId="{6FD64938-B5CD-4024-BA29-314013E3E358}"/>
    <dgm:cxn modelId="{727D4152-1E2C-40E9-8F20-8B920E445429}" type="presOf" srcId="{58DAD194-A866-4992-953F-B4908DDA92C0}" destId="{B6FC2D02-6537-49C0-885C-CEC156222CDE}" srcOrd="0" destOrd="0" presId="urn:microsoft.com/office/officeart/2011/layout/ThemePictureAlternatingAccent"/>
    <dgm:cxn modelId="{445F55C9-D9B9-4181-B6D2-0215438392E7}" type="presParOf" srcId="{C82F3F25-4259-4973-99A8-D5542C332CD4}" destId="{7C8C1A84-525A-469F-B187-29B4D881AA45}" srcOrd="0" destOrd="0" presId="urn:microsoft.com/office/officeart/2011/layout/ThemePictureAlternatingAccent"/>
    <dgm:cxn modelId="{C02151D2-B372-4DD8-B2AB-C830E400A773}" type="presParOf" srcId="{7C8C1A84-525A-469F-B187-29B4D881AA45}" destId="{435A826F-AFB4-40D7-85FB-78913F1D7418}" srcOrd="0" destOrd="0" presId="urn:microsoft.com/office/officeart/2011/layout/ThemePictureAlternatingAccent"/>
    <dgm:cxn modelId="{14098246-E8A6-47FA-A012-91F7B596FCCD}" type="presParOf" srcId="{C82F3F25-4259-4973-99A8-D5542C332CD4}" destId="{B6FC2D02-6537-49C0-885C-CEC156222CDE}" srcOrd="1" destOrd="0" presId="urn:microsoft.com/office/officeart/2011/layout/ThemePictureAlternatingAccen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D9182-D02A-4506-9A66-D30DAE14581D}">
      <dsp:nvSpPr>
        <dsp:cNvPr id="0" name=""/>
        <dsp:cNvSpPr/>
      </dsp:nvSpPr>
      <dsp:spPr>
        <a:xfrm>
          <a:off x="3667597" y="1122639"/>
          <a:ext cx="1504005" cy="15040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D921FF2-F935-449D-BF7E-8057133518CB}">
      <dsp:nvSpPr>
        <dsp:cNvPr id="0" name=""/>
        <dsp:cNvSpPr/>
      </dsp:nvSpPr>
      <dsp:spPr>
        <a:xfrm>
          <a:off x="3479596" y="0"/>
          <a:ext cx="1880006" cy="10241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a:t>Limited finances</a:t>
          </a:r>
          <a:r>
            <a:rPr lang="en-CA" sz="1400" b="1" kern="1200"/>
            <a:t> – need for multi-benefit projects to achieve community goals</a:t>
          </a:r>
          <a:endParaRPr lang="en-CA" sz="1400" kern="1200"/>
        </a:p>
      </dsp:txBody>
      <dsp:txXfrm>
        <a:off x="3479596" y="0"/>
        <a:ext cx="1880006" cy="1024128"/>
      </dsp:txXfrm>
    </dsp:sp>
    <dsp:sp modelId="{6C9C0AD7-1D60-45AB-93DB-9F7CA159BF56}">
      <dsp:nvSpPr>
        <dsp:cNvPr id="0" name=""/>
        <dsp:cNvSpPr/>
      </dsp:nvSpPr>
      <dsp:spPr>
        <a:xfrm>
          <a:off x="4155772" y="1404518"/>
          <a:ext cx="1504005" cy="15040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9AC80C9-4211-446B-8465-41FCA1A1BD30}">
      <dsp:nvSpPr>
        <dsp:cNvPr id="0" name=""/>
        <dsp:cNvSpPr/>
      </dsp:nvSpPr>
      <dsp:spPr>
        <a:xfrm>
          <a:off x="5771324" y="975360"/>
          <a:ext cx="1781619" cy="11216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dirty="0"/>
            <a:t>Desire to drive incremental change</a:t>
          </a:r>
          <a:endParaRPr lang="en-CA" sz="1400" kern="1200" dirty="0"/>
        </a:p>
      </dsp:txBody>
      <dsp:txXfrm>
        <a:off x="5771324" y="975360"/>
        <a:ext cx="1781619" cy="1121664"/>
      </dsp:txXfrm>
    </dsp:sp>
    <dsp:sp modelId="{6681858B-6F90-4EF2-8283-0BD300D837A2}">
      <dsp:nvSpPr>
        <dsp:cNvPr id="0" name=""/>
        <dsp:cNvSpPr/>
      </dsp:nvSpPr>
      <dsp:spPr>
        <a:xfrm>
          <a:off x="4155772" y="1968276"/>
          <a:ext cx="1504005" cy="15040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39FAE04-8985-4225-AE76-A619BCB3BF02}">
      <dsp:nvSpPr>
        <dsp:cNvPr id="0" name=""/>
        <dsp:cNvSpPr/>
      </dsp:nvSpPr>
      <dsp:spPr>
        <a:xfrm>
          <a:off x="5771324" y="2648102"/>
          <a:ext cx="1781619" cy="1253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a:t>Need to ‘walk the talk’ </a:t>
          </a:r>
          <a:endParaRPr lang="en-CA" sz="1400" kern="1200"/>
        </a:p>
      </dsp:txBody>
      <dsp:txXfrm>
        <a:off x="5771324" y="2648102"/>
        <a:ext cx="1781619" cy="1253337"/>
      </dsp:txXfrm>
    </dsp:sp>
    <dsp:sp modelId="{470C3A05-551A-4F61-BE38-B858825967EA}">
      <dsp:nvSpPr>
        <dsp:cNvPr id="0" name=""/>
        <dsp:cNvSpPr/>
      </dsp:nvSpPr>
      <dsp:spPr>
        <a:xfrm>
          <a:off x="3667597" y="2250643"/>
          <a:ext cx="1504005" cy="15040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8461E9F-FF87-4E38-9F63-08D7E7DD44AA}">
      <dsp:nvSpPr>
        <dsp:cNvPr id="0" name=""/>
        <dsp:cNvSpPr/>
      </dsp:nvSpPr>
      <dsp:spPr>
        <a:xfrm>
          <a:off x="3479596" y="3852672"/>
          <a:ext cx="1880006" cy="10241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dirty="0"/>
            <a:t>Lack of tools to compel desired </a:t>
          </a:r>
          <a:r>
            <a:rPr lang="en-US" sz="1400" b="1" kern="1200" dirty="0" err="1"/>
            <a:t>behaviour</a:t>
          </a:r>
          <a:endParaRPr lang="en-CA" sz="1400" kern="1200" dirty="0"/>
        </a:p>
      </dsp:txBody>
      <dsp:txXfrm>
        <a:off x="3479596" y="3852672"/>
        <a:ext cx="1880006" cy="1024128"/>
      </dsp:txXfrm>
    </dsp:sp>
    <dsp:sp modelId="{3DCD281E-41CF-4070-A91B-641C1D6C01C4}">
      <dsp:nvSpPr>
        <dsp:cNvPr id="0" name=""/>
        <dsp:cNvSpPr/>
      </dsp:nvSpPr>
      <dsp:spPr>
        <a:xfrm>
          <a:off x="3179422" y="1968276"/>
          <a:ext cx="1504005" cy="15040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CD6F4EB-0E8D-433A-91D3-9B2E8E1DC4EC}">
      <dsp:nvSpPr>
        <dsp:cNvPr id="0" name=""/>
        <dsp:cNvSpPr/>
      </dsp:nvSpPr>
      <dsp:spPr>
        <a:xfrm>
          <a:off x="1286255" y="2648102"/>
          <a:ext cx="1781619" cy="1253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a:t>Political and public pressures to perform</a:t>
          </a:r>
          <a:endParaRPr lang="en-CA" sz="1400" kern="1200"/>
        </a:p>
      </dsp:txBody>
      <dsp:txXfrm>
        <a:off x="1286255" y="2648102"/>
        <a:ext cx="1781619" cy="1253337"/>
      </dsp:txXfrm>
    </dsp:sp>
    <dsp:sp modelId="{C6CC730E-517D-44CA-9914-1C6C92CA220D}">
      <dsp:nvSpPr>
        <dsp:cNvPr id="0" name=""/>
        <dsp:cNvSpPr/>
      </dsp:nvSpPr>
      <dsp:spPr>
        <a:xfrm>
          <a:off x="3179422" y="1404518"/>
          <a:ext cx="1504005" cy="15040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E6AB189-8E3D-493C-9E66-371671D0D748}">
      <dsp:nvSpPr>
        <dsp:cNvPr id="0" name=""/>
        <dsp:cNvSpPr/>
      </dsp:nvSpPr>
      <dsp:spPr>
        <a:xfrm>
          <a:off x="1286255" y="975360"/>
          <a:ext cx="1781619" cy="1253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dirty="0"/>
            <a:t>What’s ‘coming down the pipe’ – federal, provincial</a:t>
          </a:r>
          <a:endParaRPr lang="en-CA" sz="1400" kern="1200" dirty="0"/>
        </a:p>
      </dsp:txBody>
      <dsp:txXfrm>
        <a:off x="1286255" y="975360"/>
        <a:ext cx="1781619" cy="1253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5CF7F-DE40-40AE-88FD-D5DCC27D6966}">
      <dsp:nvSpPr>
        <dsp:cNvPr id="0" name=""/>
        <dsp:cNvSpPr/>
      </dsp:nvSpPr>
      <dsp:spPr>
        <a:xfrm>
          <a:off x="4064" y="707863"/>
          <a:ext cx="2366181" cy="946472"/>
        </a:xfrm>
        <a:prstGeom prst="chevron">
          <a:avLst/>
        </a:prstGeom>
        <a:solidFill>
          <a:srgbClr val="00A8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t>Identify Key Project Priorities &amp; Set Goals</a:t>
          </a:r>
        </a:p>
      </dsp:txBody>
      <dsp:txXfrm>
        <a:off x="477300" y="707863"/>
        <a:ext cx="1419709" cy="946472"/>
      </dsp:txXfrm>
    </dsp:sp>
    <dsp:sp modelId="{CD8A3674-BAA1-48F3-BE35-D26A521D5B1C}">
      <dsp:nvSpPr>
        <dsp:cNvPr id="0" name=""/>
        <dsp:cNvSpPr/>
      </dsp:nvSpPr>
      <dsp:spPr>
        <a:xfrm>
          <a:off x="2133627" y="707863"/>
          <a:ext cx="2366181" cy="946472"/>
        </a:xfrm>
        <a:prstGeom prst="chevron">
          <a:avLst/>
        </a:prstGeom>
        <a:solidFill>
          <a:srgbClr val="00A8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t>Assessment of Potential Design Options</a:t>
          </a:r>
        </a:p>
      </dsp:txBody>
      <dsp:txXfrm>
        <a:off x="2606863" y="707863"/>
        <a:ext cx="1419709" cy="946472"/>
      </dsp:txXfrm>
    </dsp:sp>
    <dsp:sp modelId="{9735D635-45F6-4EAF-855B-154597058509}">
      <dsp:nvSpPr>
        <dsp:cNvPr id="0" name=""/>
        <dsp:cNvSpPr/>
      </dsp:nvSpPr>
      <dsp:spPr>
        <a:xfrm>
          <a:off x="4263190" y="707863"/>
          <a:ext cx="2366181" cy="946472"/>
        </a:xfrm>
        <a:prstGeom prst="chevron">
          <a:avLst/>
        </a:prstGeom>
        <a:solidFill>
          <a:srgbClr val="00A8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t>Design Innovation </a:t>
          </a:r>
          <a:r>
            <a:rPr lang="en-US" sz="1300" b="1" kern="1200" dirty="0"/>
            <a:t>to Obtain Goals</a:t>
          </a:r>
        </a:p>
      </dsp:txBody>
      <dsp:txXfrm>
        <a:off x="4736426" y="707863"/>
        <a:ext cx="1419709" cy="946472"/>
      </dsp:txXfrm>
    </dsp:sp>
    <dsp:sp modelId="{9B7E5E6C-16FD-44DE-85EF-2CA7A981A69A}">
      <dsp:nvSpPr>
        <dsp:cNvPr id="0" name=""/>
        <dsp:cNvSpPr/>
      </dsp:nvSpPr>
      <dsp:spPr>
        <a:xfrm>
          <a:off x="6392753" y="707863"/>
          <a:ext cx="2366181" cy="946472"/>
        </a:xfrm>
        <a:prstGeom prst="chevron">
          <a:avLst/>
        </a:prstGeom>
        <a:solidFill>
          <a:srgbClr val="00A8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t>Translation of Requirements to Design / Construction Partners</a:t>
          </a:r>
        </a:p>
      </dsp:txBody>
      <dsp:txXfrm>
        <a:off x="6865989" y="707863"/>
        <a:ext cx="1419709" cy="946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A826F-AFB4-40D7-85FB-78913F1D7418}">
      <dsp:nvSpPr>
        <dsp:cNvPr id="0" name=""/>
        <dsp:cNvSpPr/>
      </dsp:nvSpPr>
      <dsp:spPr>
        <a:xfrm>
          <a:off x="30479" y="0"/>
          <a:ext cx="3703320" cy="2286000"/>
        </a:xfrm>
        <a:prstGeom prst="rect">
          <a:avLst/>
        </a:prstGeom>
        <a:blipFill rotWithShape="1">
          <a:blip xmlns:r="http://schemas.openxmlformats.org/officeDocument/2006/relationships" r:embed="rId1"/>
          <a:stretch>
            <a:fillRect/>
          </a:stretch>
        </a:blipFill>
        <a:ln w="381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6FC2D02-6537-49C0-885C-CEC156222CDE}">
      <dsp:nvSpPr>
        <dsp:cNvPr id="0" name=""/>
        <dsp:cNvSpPr/>
      </dsp:nvSpPr>
      <dsp:spPr>
        <a:xfrm>
          <a:off x="15239" y="2006193"/>
          <a:ext cx="3703320" cy="2665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b" anchorCtr="0">
          <a:noAutofit/>
        </a:bodyPr>
        <a:lstStyle/>
        <a:p>
          <a:pPr marL="0" lvl="0" indent="0" algn="l" defTabSz="711200">
            <a:lnSpc>
              <a:spcPct val="90000"/>
            </a:lnSpc>
            <a:spcBef>
              <a:spcPct val="0"/>
            </a:spcBef>
            <a:spcAft>
              <a:spcPct val="35000"/>
            </a:spcAft>
            <a:buNone/>
          </a:pPr>
          <a:endParaRPr lang="en-US" sz="1600" kern="1200" dirty="0"/>
        </a:p>
      </dsp:txBody>
      <dsp:txXfrm>
        <a:off x="15239" y="2006193"/>
        <a:ext cx="3703320" cy="266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A826F-AFB4-40D7-85FB-78913F1D7418}">
      <dsp:nvSpPr>
        <dsp:cNvPr id="0" name=""/>
        <dsp:cNvSpPr/>
      </dsp:nvSpPr>
      <dsp:spPr>
        <a:xfrm>
          <a:off x="0" y="0"/>
          <a:ext cx="3703320" cy="2286000"/>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B6FC2D02-6537-49C0-885C-CEC156222CDE}">
      <dsp:nvSpPr>
        <dsp:cNvPr id="0" name=""/>
        <dsp:cNvSpPr/>
      </dsp:nvSpPr>
      <dsp:spPr>
        <a:xfrm>
          <a:off x="15239" y="2006193"/>
          <a:ext cx="3703320" cy="2665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b" anchorCtr="0">
          <a:noAutofit/>
        </a:bodyPr>
        <a:lstStyle/>
        <a:p>
          <a:pPr marL="0" lvl="0" indent="0" algn="l" defTabSz="711200">
            <a:lnSpc>
              <a:spcPct val="90000"/>
            </a:lnSpc>
            <a:spcBef>
              <a:spcPct val="0"/>
            </a:spcBef>
            <a:spcAft>
              <a:spcPct val="35000"/>
            </a:spcAft>
            <a:buNone/>
          </a:pPr>
          <a:endParaRPr lang="en-US" sz="1600" kern="1200" dirty="0"/>
        </a:p>
      </dsp:txBody>
      <dsp:txXfrm>
        <a:off x="15239" y="2006193"/>
        <a:ext cx="3703320" cy="266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A826F-AFB4-40D7-85FB-78913F1D7418}">
      <dsp:nvSpPr>
        <dsp:cNvPr id="0" name=""/>
        <dsp:cNvSpPr/>
      </dsp:nvSpPr>
      <dsp:spPr>
        <a:xfrm>
          <a:off x="0" y="0"/>
          <a:ext cx="3703320" cy="2286000"/>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6FC2D02-6537-49C0-885C-CEC156222CDE}">
      <dsp:nvSpPr>
        <dsp:cNvPr id="0" name=""/>
        <dsp:cNvSpPr/>
      </dsp:nvSpPr>
      <dsp:spPr>
        <a:xfrm>
          <a:off x="15239" y="2006193"/>
          <a:ext cx="3703320" cy="2665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b" anchorCtr="0">
          <a:noAutofit/>
        </a:bodyPr>
        <a:lstStyle/>
        <a:p>
          <a:pPr marL="0" lvl="0" indent="0" algn="l" defTabSz="711200">
            <a:lnSpc>
              <a:spcPct val="90000"/>
            </a:lnSpc>
            <a:spcBef>
              <a:spcPct val="0"/>
            </a:spcBef>
            <a:spcAft>
              <a:spcPct val="35000"/>
            </a:spcAft>
            <a:buNone/>
          </a:pPr>
          <a:endParaRPr lang="en-US" sz="1600" kern="1200" dirty="0"/>
        </a:p>
      </dsp:txBody>
      <dsp:txXfrm>
        <a:off x="15239" y="2006193"/>
        <a:ext cx="3703320" cy="266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A826F-AFB4-40D7-85FB-78913F1D7418}">
      <dsp:nvSpPr>
        <dsp:cNvPr id="0" name=""/>
        <dsp:cNvSpPr/>
      </dsp:nvSpPr>
      <dsp:spPr>
        <a:xfrm>
          <a:off x="0" y="0"/>
          <a:ext cx="3703320" cy="228600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B6FC2D02-6537-49C0-885C-CEC156222CDE}">
      <dsp:nvSpPr>
        <dsp:cNvPr id="0" name=""/>
        <dsp:cNvSpPr/>
      </dsp:nvSpPr>
      <dsp:spPr>
        <a:xfrm>
          <a:off x="15239" y="2006193"/>
          <a:ext cx="3703320" cy="2665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b" anchorCtr="0">
          <a:noAutofit/>
        </a:bodyPr>
        <a:lstStyle/>
        <a:p>
          <a:pPr marL="0" lvl="0" indent="0" algn="l" defTabSz="711200">
            <a:lnSpc>
              <a:spcPct val="90000"/>
            </a:lnSpc>
            <a:spcBef>
              <a:spcPct val="0"/>
            </a:spcBef>
            <a:spcAft>
              <a:spcPct val="35000"/>
            </a:spcAft>
            <a:buNone/>
          </a:pPr>
          <a:endParaRPr lang="en-US" sz="1600" kern="1200" dirty="0"/>
        </a:p>
      </dsp:txBody>
      <dsp:txXfrm>
        <a:off x="15239" y="2006193"/>
        <a:ext cx="3703320" cy="26654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456778-BC8B-406A-B30B-3380A914AB42}" type="datetimeFigureOut">
              <a:rPr lang="en-US" smtClean="0"/>
              <a:t>10/31/2016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9A5FA8-CB2F-4917-9664-D06D71D3981E}" type="slidenum">
              <a:rPr lang="en-US" smtClean="0"/>
              <a:t>‹#›</a:t>
            </a:fld>
            <a:endParaRPr lang="en-US"/>
          </a:p>
        </p:txBody>
      </p:sp>
    </p:spTree>
    <p:extLst>
      <p:ext uri="{BB962C8B-B14F-4D97-AF65-F5344CB8AC3E}">
        <p14:creationId xmlns:p14="http://schemas.microsoft.com/office/powerpoint/2010/main" val="354262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A5FA8-CB2F-4917-9664-D06D71D3981E}" type="slidenum">
              <a:rPr lang="en-US" smtClean="0"/>
              <a:t>1</a:t>
            </a:fld>
            <a:endParaRPr lang="en-US"/>
          </a:p>
        </p:txBody>
      </p:sp>
    </p:spTree>
    <p:extLst>
      <p:ext uri="{BB962C8B-B14F-4D97-AF65-F5344CB8AC3E}">
        <p14:creationId xmlns:p14="http://schemas.microsoft.com/office/powerpoint/2010/main" val="46175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FF676-93BB-4B5C-BFC6-F8A664948B92}" type="slidenum">
              <a:rPr lang="en-CA" smtClean="0"/>
              <a:t>10</a:t>
            </a:fld>
            <a:endParaRPr lang="en-CA"/>
          </a:p>
        </p:txBody>
      </p:sp>
    </p:spTree>
    <p:extLst>
      <p:ext uri="{BB962C8B-B14F-4D97-AF65-F5344CB8AC3E}">
        <p14:creationId xmlns:p14="http://schemas.microsoft.com/office/powerpoint/2010/main" val="292050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75" indent="-342875">
              <a:spcAft>
                <a:spcPts val="600"/>
              </a:spcAft>
              <a:buFont typeface="Arial" pitchFamily="34" charset="0"/>
              <a:buChar char="•"/>
            </a:pPr>
            <a:r>
              <a:rPr lang="en-US" sz="1100" dirty="0">
                <a:solidFill>
                  <a:schemeClr val="tx1"/>
                </a:solidFill>
              </a:rPr>
              <a:t>Bronze: 20-29% of applicable credits achieved</a:t>
            </a:r>
          </a:p>
          <a:p>
            <a:pPr marL="342875" indent="-342875">
              <a:spcAft>
                <a:spcPts val="600"/>
              </a:spcAft>
              <a:buFont typeface="Arial" pitchFamily="34" charset="0"/>
              <a:buChar char="•"/>
            </a:pPr>
            <a:r>
              <a:rPr lang="en-US" sz="1100" dirty="0">
                <a:solidFill>
                  <a:schemeClr val="tx1"/>
                </a:solidFill>
              </a:rPr>
              <a:t>Silver: 30-39% of applicable credits achieved</a:t>
            </a:r>
          </a:p>
          <a:p>
            <a:pPr marL="342875" indent="-342875">
              <a:spcAft>
                <a:spcPts val="600"/>
              </a:spcAft>
              <a:buFont typeface="Arial" pitchFamily="34" charset="0"/>
              <a:buChar char="•"/>
            </a:pPr>
            <a:r>
              <a:rPr lang="en-US" sz="1100" dirty="0">
                <a:solidFill>
                  <a:schemeClr val="tx1"/>
                </a:solidFill>
              </a:rPr>
              <a:t>Gold: 40-49% of applicable credits achieved</a:t>
            </a:r>
          </a:p>
          <a:p>
            <a:pPr marL="342875" indent="-342875">
              <a:spcAft>
                <a:spcPts val="600"/>
              </a:spcAft>
              <a:buFont typeface="Arial" pitchFamily="34" charset="0"/>
              <a:buChar char="•"/>
            </a:pPr>
            <a:r>
              <a:rPr lang="en-US" sz="1100" dirty="0">
                <a:solidFill>
                  <a:schemeClr val="tx1"/>
                </a:solidFill>
              </a:rPr>
              <a:t>Platinum: 50%+ of applicable credits achieved</a:t>
            </a:r>
          </a:p>
          <a:p>
            <a:endParaRPr lang="en-US" sz="1100" dirty="0">
              <a:solidFill>
                <a:schemeClr val="tx1"/>
              </a:solidFill>
            </a:endParaRPr>
          </a:p>
        </p:txBody>
      </p:sp>
      <p:sp>
        <p:nvSpPr>
          <p:cNvPr id="4" name="Slide Number Placeholder 3"/>
          <p:cNvSpPr>
            <a:spLocks noGrp="1"/>
          </p:cNvSpPr>
          <p:nvPr>
            <p:ph type="sldNum" sz="quarter" idx="10"/>
          </p:nvPr>
        </p:nvSpPr>
        <p:spPr/>
        <p:txBody>
          <a:bodyPr/>
          <a:lstStyle/>
          <a:p>
            <a:fld id="{609A5FA8-CB2F-4917-9664-D06D71D3981E}" type="slidenum">
              <a:rPr lang="en-US" smtClean="0"/>
              <a:t>11</a:t>
            </a:fld>
            <a:endParaRPr lang="en-US" dirty="0"/>
          </a:p>
        </p:txBody>
      </p:sp>
    </p:spTree>
    <p:extLst>
      <p:ext uri="{BB962C8B-B14F-4D97-AF65-F5344CB8AC3E}">
        <p14:creationId xmlns:p14="http://schemas.microsoft.com/office/powerpoint/2010/main" val="275219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FF676-93BB-4B5C-BFC6-F8A664948B92}" type="slidenum">
              <a:rPr lang="en-CA" smtClean="0"/>
              <a:t>12</a:t>
            </a:fld>
            <a:endParaRPr lang="en-CA"/>
          </a:p>
        </p:txBody>
      </p:sp>
    </p:spTree>
    <p:extLst>
      <p:ext uri="{BB962C8B-B14F-4D97-AF65-F5344CB8AC3E}">
        <p14:creationId xmlns:p14="http://schemas.microsoft.com/office/powerpoint/2010/main" val="353330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Infrastructure</a:t>
            </a:r>
            <a:r>
              <a:rPr lang="en-US" sz="1100" baseline="0" dirty="0"/>
              <a:t> is typically one of the largest components of a municipality’s operating/capital budget, and it forms the backbone for community structure. Therefore it is one of the best mechanisms for a municipality to effect change </a:t>
            </a:r>
            <a:endParaRPr lang="en-CA" sz="1100" dirty="0"/>
          </a:p>
        </p:txBody>
      </p:sp>
      <p:sp>
        <p:nvSpPr>
          <p:cNvPr id="4" name="Slide Number Placeholder 3"/>
          <p:cNvSpPr>
            <a:spLocks noGrp="1"/>
          </p:cNvSpPr>
          <p:nvPr>
            <p:ph type="sldNum" sz="quarter" idx="10"/>
          </p:nvPr>
        </p:nvSpPr>
        <p:spPr/>
        <p:txBody>
          <a:bodyPr/>
          <a:lstStyle/>
          <a:p>
            <a:fld id="{E40FF676-93BB-4B5C-BFC6-F8A664948B92}" type="slidenum">
              <a:rPr lang="en-CA" smtClean="0"/>
              <a:t>13</a:t>
            </a:fld>
            <a:endParaRPr lang="en-CA"/>
          </a:p>
        </p:txBody>
      </p:sp>
    </p:spTree>
    <p:extLst>
      <p:ext uri="{BB962C8B-B14F-4D97-AF65-F5344CB8AC3E}">
        <p14:creationId xmlns:p14="http://schemas.microsoft.com/office/powerpoint/2010/main" val="2446926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FF676-93BB-4B5C-BFC6-F8A664948B92}" type="slidenum">
              <a:rPr lang="en-CA" smtClean="0"/>
              <a:t>14</a:t>
            </a:fld>
            <a:endParaRPr lang="en-CA"/>
          </a:p>
        </p:txBody>
      </p:sp>
    </p:spTree>
    <p:extLst>
      <p:ext uri="{BB962C8B-B14F-4D97-AF65-F5344CB8AC3E}">
        <p14:creationId xmlns:p14="http://schemas.microsoft.com/office/powerpoint/2010/main" val="168833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FF676-93BB-4B5C-BFC6-F8A664948B92}" type="slidenum">
              <a:rPr lang="en-CA" smtClean="0"/>
              <a:t>15</a:t>
            </a:fld>
            <a:endParaRPr lang="en-CA"/>
          </a:p>
        </p:txBody>
      </p:sp>
    </p:spTree>
    <p:extLst>
      <p:ext uri="{BB962C8B-B14F-4D97-AF65-F5344CB8AC3E}">
        <p14:creationId xmlns:p14="http://schemas.microsoft.com/office/powerpoint/2010/main" val="232167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FF676-93BB-4B5C-BFC6-F8A664948B92}" type="slidenum">
              <a:rPr lang="en-CA" smtClean="0"/>
              <a:t>16</a:t>
            </a:fld>
            <a:endParaRPr lang="en-CA"/>
          </a:p>
        </p:txBody>
      </p:sp>
    </p:spTree>
    <p:extLst>
      <p:ext uri="{BB962C8B-B14F-4D97-AF65-F5344CB8AC3E}">
        <p14:creationId xmlns:p14="http://schemas.microsoft.com/office/powerpoint/2010/main" val="3111555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a:t>
            </a:r>
            <a:r>
              <a:rPr lang="en-US" sz="1100" dirty="0" err="1"/>
              <a:t>Capstick</a:t>
            </a:r>
            <a:r>
              <a:rPr lang="en-US" sz="1100" dirty="0"/>
              <a:t>, Cape Breton</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40FF676-93BB-4B5C-BFC6-F8A664948B92}"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CA"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92006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FF676-93BB-4B5C-BFC6-F8A664948B92}" type="slidenum">
              <a:rPr lang="en-CA" smtClean="0"/>
              <a:t>18</a:t>
            </a:fld>
            <a:endParaRPr lang="en-CA"/>
          </a:p>
        </p:txBody>
      </p:sp>
    </p:spTree>
    <p:extLst>
      <p:ext uri="{BB962C8B-B14F-4D97-AF65-F5344CB8AC3E}">
        <p14:creationId xmlns:p14="http://schemas.microsoft.com/office/powerpoint/2010/main" val="2732538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571459" lvl="0">
              <a:spcAft>
                <a:spcPts val="0"/>
              </a:spcAft>
            </a:pPr>
            <a:r>
              <a:rPr lang="en-US" sz="1100" dirty="0">
                <a:solidFill>
                  <a:schemeClr val="tx1"/>
                </a:solidFill>
              </a:rPr>
              <a:t>Envision provides vocabulary</a:t>
            </a:r>
            <a:r>
              <a:rPr lang="en-US" sz="1100" baseline="0" dirty="0">
                <a:solidFill>
                  <a:schemeClr val="tx1"/>
                </a:solidFill>
              </a:rPr>
              <a:t> and metrics to describe sustainability in real, measurable terms.</a:t>
            </a:r>
          </a:p>
          <a:p>
            <a:pPr marL="914334" lvl="0" indent="-342875">
              <a:spcAft>
                <a:spcPts val="0"/>
              </a:spcAft>
              <a:buFont typeface="Arial" pitchFamily="34" charset="0"/>
              <a:buChar char="•"/>
            </a:pPr>
            <a:r>
              <a:rPr lang="en-US" sz="1100" dirty="0">
                <a:solidFill>
                  <a:schemeClr val="tx1"/>
                </a:solidFill>
              </a:rPr>
              <a:t>Think comprehensively</a:t>
            </a:r>
          </a:p>
          <a:p>
            <a:pPr marL="914334" lvl="0" indent="-342875">
              <a:spcAft>
                <a:spcPts val="0"/>
              </a:spcAft>
              <a:buFont typeface="Arial" pitchFamily="34" charset="0"/>
              <a:buChar char="•"/>
            </a:pPr>
            <a:r>
              <a:rPr lang="en-US" sz="1100" dirty="0">
                <a:solidFill>
                  <a:schemeClr val="tx1"/>
                </a:solidFill>
              </a:rPr>
              <a:t>Stimulate “out-of-box” solutions</a:t>
            </a:r>
          </a:p>
          <a:p>
            <a:pPr marL="914334" lvl="0" indent="-342875">
              <a:spcAft>
                <a:spcPts val="0"/>
              </a:spcAft>
              <a:buFont typeface="Arial" pitchFamily="34" charset="0"/>
              <a:buChar char="•"/>
            </a:pPr>
            <a:r>
              <a:rPr lang="en-US" sz="1100" dirty="0">
                <a:solidFill>
                  <a:schemeClr val="tx1"/>
                </a:solidFill>
              </a:rPr>
              <a:t>Leads to improved overall design</a:t>
            </a:r>
          </a:p>
          <a:p>
            <a:pPr marL="914334" lvl="0" indent="-342875">
              <a:spcAft>
                <a:spcPts val="0"/>
              </a:spcAft>
              <a:buFont typeface="Arial" pitchFamily="34" charset="0"/>
              <a:buChar char="•"/>
            </a:pPr>
            <a:r>
              <a:rPr lang="en-US" sz="1100" dirty="0">
                <a:solidFill>
                  <a:schemeClr val="tx1"/>
                </a:solidFill>
              </a:rPr>
              <a:t>Think LEED, but for infrastructure</a:t>
            </a:r>
          </a:p>
          <a:p>
            <a:pPr marL="342875" lvl="0" indent="-342875">
              <a:spcAft>
                <a:spcPts val="0"/>
              </a:spcAft>
              <a:buFont typeface="Arial" pitchFamily="34" charset="0"/>
              <a:buChar char="•"/>
            </a:pPr>
            <a:endParaRPr lang="en-US" sz="1100" dirty="0">
              <a:solidFill>
                <a:schemeClr val="tx1"/>
              </a:solidFill>
            </a:endParaRPr>
          </a:p>
          <a:p>
            <a:pPr marL="0" lvl="0" indent="0">
              <a:spcAft>
                <a:spcPts val="0"/>
              </a:spcAft>
              <a:buFont typeface="Arial" pitchFamily="34" charset="0"/>
              <a:buNone/>
            </a:pPr>
            <a:r>
              <a:rPr lang="en-US" sz="1100" dirty="0">
                <a:solidFill>
                  <a:schemeClr val="tx1"/>
                </a:solidFill>
              </a:rPr>
              <a:t>Envision can add value to design through:</a:t>
            </a:r>
          </a:p>
          <a:p>
            <a:pPr marL="800043" lvl="1" indent="-342875">
              <a:spcAft>
                <a:spcPts val="0"/>
              </a:spcAft>
              <a:buFont typeface="Arial" pitchFamily="34" charset="0"/>
              <a:buChar char="•"/>
            </a:pPr>
            <a:r>
              <a:rPr lang="en-US" sz="1100" dirty="0">
                <a:solidFill>
                  <a:schemeClr val="tx1"/>
                </a:solidFill>
              </a:rPr>
              <a:t>Helping to determine the right project</a:t>
            </a:r>
          </a:p>
          <a:p>
            <a:pPr marL="800043" lvl="1" indent="-342875">
              <a:spcAft>
                <a:spcPts val="0"/>
              </a:spcAft>
              <a:buFont typeface="Arial" pitchFamily="34" charset="0"/>
              <a:buChar char="•"/>
            </a:pPr>
            <a:r>
              <a:rPr lang="en-US" sz="1100" dirty="0">
                <a:solidFill>
                  <a:schemeClr val="tx1"/>
                </a:solidFill>
              </a:rPr>
              <a:t>Consideration of the full project lifecycle</a:t>
            </a:r>
          </a:p>
          <a:p>
            <a:pPr marL="800043" lvl="1" indent="-342875">
              <a:spcAft>
                <a:spcPts val="0"/>
              </a:spcAft>
              <a:buFont typeface="Arial" pitchFamily="34" charset="0"/>
              <a:buChar char="•"/>
            </a:pPr>
            <a:r>
              <a:rPr lang="en-US" sz="1100" dirty="0">
                <a:solidFill>
                  <a:schemeClr val="tx1"/>
                </a:solidFill>
              </a:rPr>
              <a:t>Incorporating stakeholder needs and concerns</a:t>
            </a:r>
          </a:p>
          <a:p>
            <a:pPr marL="800043" lvl="1" indent="-342875">
              <a:spcAft>
                <a:spcPts val="0"/>
              </a:spcAft>
              <a:buFont typeface="Arial" pitchFamily="34" charset="0"/>
              <a:buChar char="•"/>
            </a:pPr>
            <a:r>
              <a:rPr lang="en-US" sz="1100" dirty="0">
                <a:solidFill>
                  <a:schemeClr val="tx1"/>
                </a:solidFill>
              </a:rPr>
              <a:t>Facilitating integration with existing assets &amp; networks</a:t>
            </a:r>
          </a:p>
          <a:p>
            <a:pPr marL="800043" lvl="1" indent="-342875">
              <a:spcAft>
                <a:spcPts val="0"/>
              </a:spcAft>
              <a:buFont typeface="Arial" pitchFamily="34" charset="0"/>
              <a:buChar char="•"/>
            </a:pPr>
            <a:r>
              <a:rPr lang="en-US" sz="1100" dirty="0">
                <a:solidFill>
                  <a:schemeClr val="tx1"/>
                </a:solidFill>
              </a:rPr>
              <a:t>Identifying synergies and cost efficiencies</a:t>
            </a:r>
          </a:p>
          <a:p>
            <a:pPr marL="800043" lvl="1" indent="-342875">
              <a:spcAft>
                <a:spcPts val="0"/>
              </a:spcAft>
              <a:buFont typeface="Arial" pitchFamily="34" charset="0"/>
              <a:buChar char="•"/>
            </a:pPr>
            <a:endParaRPr lang="en-US" sz="1100" dirty="0">
              <a:solidFill>
                <a:schemeClr val="tx1"/>
              </a:solidFill>
            </a:endParaRPr>
          </a:p>
          <a:p>
            <a:pPr marL="337237" indent="-337237">
              <a:lnSpc>
                <a:spcPct val="150000"/>
              </a:lnSpc>
              <a:buFont typeface="Arial" pitchFamily="34" charset="0"/>
              <a:buChar char="•"/>
            </a:pPr>
            <a:r>
              <a:rPr lang="en-US" sz="1100" b="1" dirty="0">
                <a:solidFill>
                  <a:schemeClr val="tx1"/>
                </a:solidFill>
                <a:latin typeface="+mn-lt"/>
              </a:rPr>
              <a:t>Benefits</a:t>
            </a:r>
          </a:p>
          <a:p>
            <a:pPr marL="337237" indent="-337237">
              <a:lnSpc>
                <a:spcPct val="150000"/>
              </a:lnSpc>
              <a:buFont typeface="Arial" pitchFamily="34" charset="0"/>
              <a:buChar char="•"/>
            </a:pPr>
            <a:r>
              <a:rPr lang="en-US" sz="1100" b="1" dirty="0">
                <a:solidFill>
                  <a:schemeClr val="tx1"/>
                </a:solidFill>
                <a:latin typeface="+mn-lt"/>
              </a:rPr>
              <a:t>Owner with marketing and recognition</a:t>
            </a:r>
          </a:p>
          <a:p>
            <a:pPr marL="337237" indent="-337237">
              <a:lnSpc>
                <a:spcPct val="150000"/>
              </a:lnSpc>
              <a:buFont typeface="Arial" pitchFamily="34" charset="0"/>
              <a:buChar char="•"/>
            </a:pPr>
            <a:r>
              <a:rPr lang="en-US" sz="1100" b="1" dirty="0">
                <a:solidFill>
                  <a:schemeClr val="tx1"/>
                </a:solidFill>
                <a:latin typeface="+mn-lt"/>
              </a:rPr>
              <a:t>Designer by focusing design and providing resources</a:t>
            </a:r>
          </a:p>
          <a:p>
            <a:pPr marL="337237" indent="-337237">
              <a:lnSpc>
                <a:spcPct val="150000"/>
              </a:lnSpc>
              <a:buFont typeface="Arial" pitchFamily="34" charset="0"/>
              <a:buChar char="•"/>
            </a:pPr>
            <a:r>
              <a:rPr lang="en-US" sz="1100" b="1" dirty="0">
                <a:solidFill>
                  <a:schemeClr val="tx1"/>
                </a:solidFill>
                <a:latin typeface="+mn-lt"/>
              </a:rPr>
              <a:t>Community</a:t>
            </a:r>
            <a:r>
              <a:rPr lang="en-US" sz="1100" b="1" baseline="0" dirty="0">
                <a:solidFill>
                  <a:schemeClr val="tx1"/>
                </a:solidFill>
                <a:latin typeface="+mn-lt"/>
              </a:rPr>
              <a:t> with involvement and design improvements</a:t>
            </a:r>
            <a:endParaRPr lang="en-US" sz="1100" b="1" dirty="0">
              <a:solidFill>
                <a:schemeClr val="tx1"/>
              </a:solidFill>
              <a:latin typeface="+mn-lt"/>
            </a:endParaRPr>
          </a:p>
          <a:p>
            <a:pPr marL="800043" lvl="1" indent="-342875">
              <a:spcAft>
                <a:spcPts val="0"/>
              </a:spcAft>
              <a:buFont typeface="Arial" pitchFamily="34" charset="0"/>
              <a:buChar char="•"/>
            </a:pPr>
            <a:endParaRPr lang="en-US" sz="1100" dirty="0">
              <a:solidFill>
                <a:schemeClr val="tx1"/>
              </a:solidFill>
            </a:endParaRPr>
          </a:p>
        </p:txBody>
      </p:sp>
      <p:sp>
        <p:nvSpPr>
          <p:cNvPr id="4" name="Slide Number Placeholder 3"/>
          <p:cNvSpPr>
            <a:spLocks noGrp="1"/>
          </p:cNvSpPr>
          <p:nvPr>
            <p:ph type="sldNum" sz="quarter" idx="10"/>
          </p:nvPr>
        </p:nvSpPr>
        <p:spPr/>
        <p:txBody>
          <a:bodyPr/>
          <a:lstStyle/>
          <a:p>
            <a:fld id="{609A5FA8-CB2F-4917-9664-D06D71D3981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4097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systems that examine design and construction, each with a specific focus</a:t>
            </a:r>
          </a:p>
          <a:p>
            <a:r>
              <a:rPr lang="en-US" dirty="0"/>
              <a:t>Public opinion</a:t>
            </a:r>
          </a:p>
          <a:p>
            <a:endParaRPr lang="en-US" dirty="0"/>
          </a:p>
          <a:p>
            <a:r>
              <a:rPr lang="en-US" dirty="0"/>
              <a:t>These are just a few examples.</a:t>
            </a:r>
            <a:r>
              <a:rPr lang="en-US" baseline="0" dirty="0"/>
              <a:t> There are also third party certifications for building products, rainforest friendly</a:t>
            </a:r>
          </a:p>
          <a:p>
            <a:br>
              <a:rPr lang="en-US" baseline="0" dirty="0"/>
            </a:br>
            <a:r>
              <a:rPr lang="en-US" baseline="0" dirty="0"/>
              <a:t>Each has a slightly different meaning </a:t>
            </a:r>
          </a:p>
          <a:p>
            <a:endParaRPr lang="en-US" baseline="0" dirty="0"/>
          </a:p>
          <a:p>
            <a:r>
              <a:rPr lang="en-US" baseline="0" dirty="0"/>
              <a:t>Method of measuring achieving goals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09A5FA8-CB2F-4917-9664-D06D71D3981E}" type="slidenum">
              <a:rPr lang="en-US" smtClean="0"/>
              <a:t>2</a:t>
            </a:fld>
            <a:endParaRPr lang="en-US"/>
          </a:p>
        </p:txBody>
      </p:sp>
    </p:spTree>
    <p:extLst>
      <p:ext uri="{BB962C8B-B14F-4D97-AF65-F5344CB8AC3E}">
        <p14:creationId xmlns:p14="http://schemas.microsoft.com/office/powerpoint/2010/main" val="4255165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337237" indent="-337237">
              <a:lnSpc>
                <a:spcPct val="150000"/>
              </a:lnSpc>
              <a:buFont typeface="Arial" pitchFamily="34" charset="0"/>
              <a:buChar char="•"/>
            </a:pPr>
            <a:r>
              <a:rPr lang="en-US" sz="1100" dirty="0">
                <a:solidFill>
                  <a:schemeClr val="tx1"/>
                </a:solidFill>
                <a:latin typeface="+mn-lt"/>
              </a:rPr>
              <a:t>Our experience applying Envision has directed our approach </a:t>
            </a:r>
          </a:p>
          <a:p>
            <a:pPr marL="337237" indent="-337237">
              <a:lnSpc>
                <a:spcPct val="150000"/>
              </a:lnSpc>
              <a:buFont typeface="Arial" pitchFamily="34" charset="0"/>
              <a:buChar char="•"/>
            </a:pPr>
            <a:r>
              <a:rPr lang="en-US" sz="1100" dirty="0">
                <a:solidFill>
                  <a:schemeClr val="tx1"/>
                </a:solidFill>
                <a:latin typeface="+mn-lt"/>
              </a:rPr>
              <a:t>As industry leaders we have discovered ways to streamline Envision implementation </a:t>
            </a:r>
          </a:p>
          <a:p>
            <a:pPr marL="337237" indent="-337237">
              <a:lnSpc>
                <a:spcPct val="150000"/>
              </a:lnSpc>
              <a:buFont typeface="Arial" pitchFamily="34" charset="0"/>
              <a:buChar char="•"/>
            </a:pPr>
            <a:r>
              <a:rPr lang="en-US" sz="1100" dirty="0">
                <a:solidFill>
                  <a:schemeClr val="tx1"/>
                </a:solidFill>
                <a:latin typeface="+mn-lt"/>
              </a:rPr>
              <a:t>We have created a suite of customizable tools and resources </a:t>
            </a:r>
          </a:p>
          <a:p>
            <a:pPr marL="337237" indent="-337237">
              <a:lnSpc>
                <a:spcPct val="150000"/>
              </a:lnSpc>
              <a:buFont typeface="Arial" pitchFamily="34" charset="0"/>
              <a:buChar char="•"/>
            </a:pPr>
            <a:r>
              <a:rPr lang="en-US" sz="1100" dirty="0">
                <a:solidFill>
                  <a:schemeClr val="tx1"/>
                </a:solidFill>
                <a:latin typeface="+mn-lt"/>
              </a:rPr>
              <a:t>Envision Roadmap Tool - Tailored reference that provides guidance on potential actions, types of documentation and strategies that can be employed to elevate project performance and scoring potential</a:t>
            </a:r>
          </a:p>
          <a:p>
            <a:pPr marL="337237" indent="-337237">
              <a:lnSpc>
                <a:spcPct val="150000"/>
              </a:lnSpc>
              <a:buFont typeface="Arial" pitchFamily="34" charset="0"/>
              <a:buChar char="•"/>
            </a:pPr>
            <a:r>
              <a:rPr lang="en-US" sz="1100" dirty="0">
                <a:solidFill>
                  <a:schemeClr val="tx1"/>
                </a:solidFill>
                <a:latin typeface="+mn-lt"/>
              </a:rPr>
              <a:t>Additional companion tools to track documentation and coordinate the design process across disciplines</a:t>
            </a:r>
            <a:endParaRPr lang="en-US" sz="1100" b="1" dirty="0">
              <a:solidFill>
                <a:schemeClr val="tx1"/>
              </a:solidFill>
              <a:latin typeface="+mn-lt"/>
            </a:endParaRPr>
          </a:p>
        </p:txBody>
      </p:sp>
      <p:sp>
        <p:nvSpPr>
          <p:cNvPr id="4" name="Slide Number Placeholder 3"/>
          <p:cNvSpPr>
            <a:spLocks noGrp="1"/>
          </p:cNvSpPr>
          <p:nvPr>
            <p:ph type="sldNum" sz="quarter" idx="10"/>
          </p:nvPr>
        </p:nvSpPr>
        <p:spPr/>
        <p:txBody>
          <a:bodyPr/>
          <a:lstStyle/>
          <a:p>
            <a:fld id="{609A5FA8-CB2F-4917-9664-D06D71D3981E}" type="slidenum">
              <a:rPr lang="en-US" smtClean="0"/>
              <a:t>20</a:t>
            </a:fld>
            <a:endParaRPr lang="en-US" dirty="0"/>
          </a:p>
        </p:txBody>
      </p:sp>
    </p:spTree>
    <p:extLst>
      <p:ext uri="{BB962C8B-B14F-4D97-AF65-F5344CB8AC3E}">
        <p14:creationId xmlns:p14="http://schemas.microsoft.com/office/powerpoint/2010/main" val="799709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100" dirty="0">
                <a:solidFill>
                  <a:schemeClr val="tx1"/>
                </a:solidFill>
                <a:latin typeface="+mn-lt"/>
              </a:rPr>
              <a:t>In the manual you will see two pages of explanation and instructions for each of the 60 credits.  At the top of each credit there is:</a:t>
            </a:r>
          </a:p>
          <a:p>
            <a:pPr marL="279846" indent="-279846">
              <a:buFont typeface="Arial" panose="020B0604020202020204" pitchFamily="34" charset="0"/>
              <a:buChar char="•"/>
            </a:pPr>
            <a:r>
              <a:rPr lang="en-US" sz="1100" dirty="0">
                <a:solidFill>
                  <a:schemeClr val="tx1"/>
                </a:solidFill>
                <a:latin typeface="+mn-lt"/>
              </a:rPr>
              <a:t>A credit number and title;</a:t>
            </a:r>
          </a:p>
          <a:p>
            <a:pPr marL="279846" indent="-279846">
              <a:buFont typeface="Arial" panose="020B0604020202020204" pitchFamily="34" charset="0"/>
              <a:buChar char="•"/>
            </a:pPr>
            <a:r>
              <a:rPr lang="en-US" sz="1100" dirty="0">
                <a:solidFill>
                  <a:schemeClr val="tx1"/>
                </a:solidFill>
                <a:latin typeface="+mn-lt"/>
              </a:rPr>
              <a:t>An intent statement summarizing the purpose of the credit.</a:t>
            </a:r>
          </a:p>
          <a:p>
            <a:pPr marL="279846" indent="-279846">
              <a:buFont typeface="Arial" panose="020B0604020202020204" pitchFamily="34" charset="0"/>
              <a:buChar char="•"/>
            </a:pPr>
            <a:r>
              <a:rPr lang="en-US" sz="1100" dirty="0">
                <a:solidFill>
                  <a:schemeClr val="tx1"/>
                </a:solidFill>
                <a:latin typeface="+mn-lt"/>
              </a:rPr>
              <a:t>A metric statement indicating how performance is assessed; and</a:t>
            </a:r>
          </a:p>
          <a:p>
            <a:pPr marL="279846" indent="-279846">
              <a:buFont typeface="Arial" panose="020B0604020202020204" pitchFamily="34" charset="0"/>
              <a:buChar char="•"/>
            </a:pPr>
            <a:r>
              <a:rPr lang="en-US" sz="1100" dirty="0">
                <a:solidFill>
                  <a:schemeClr val="tx1"/>
                </a:solidFill>
                <a:latin typeface="+mn-lt"/>
              </a:rPr>
              <a:t>The total points available for the credit.</a:t>
            </a:r>
          </a:p>
          <a:p>
            <a:pPr defTabSz="997772">
              <a:defRPr/>
            </a:pPr>
            <a:endParaRPr lang="en-US" sz="1100" dirty="0">
              <a:solidFill>
                <a:schemeClr val="tx1"/>
              </a:solidFill>
              <a:latin typeface="+mn-lt"/>
            </a:endParaRPr>
          </a:p>
          <a:p>
            <a:pPr defTabSz="997772">
              <a:defRPr/>
            </a:pPr>
            <a:r>
              <a:rPr lang="en-US" sz="1100" dirty="0">
                <a:solidFill>
                  <a:schemeClr val="tx1"/>
                </a:solidFill>
                <a:latin typeface="+mn-lt"/>
              </a:rPr>
              <a:t>Each credit description in this Envision™ Guidance Manual includes an intent statement and metric, levels of achievement, a description, ways to advance to higher achievement levels, evaluation criteria and documentation, sources, and related credits. </a:t>
            </a:r>
          </a:p>
          <a:p>
            <a:endParaRPr lang="en-US" sz="1100" dirty="0">
              <a:solidFill>
                <a:schemeClr val="tx1"/>
              </a:solidFill>
              <a:latin typeface="+mn-lt"/>
            </a:endParaRPr>
          </a:p>
          <a:p>
            <a:r>
              <a:rPr lang="en-US" sz="1100" dirty="0">
                <a:solidFill>
                  <a:schemeClr val="tx1"/>
                </a:solidFill>
                <a:latin typeface="+mn-lt"/>
              </a:rPr>
              <a:t>Let’s look at each part.  </a:t>
            </a:r>
          </a:p>
          <a:p>
            <a:endParaRPr lang="en-US" sz="1100" dirty="0">
              <a:solidFill>
                <a:schemeClr val="tx1"/>
              </a:solidFill>
              <a:latin typeface="+mn-lt"/>
            </a:endParaRPr>
          </a:p>
          <a:p>
            <a:r>
              <a:rPr lang="en-US" sz="1100" dirty="0">
                <a:solidFill>
                  <a:schemeClr val="tx1"/>
                </a:solidFill>
                <a:latin typeface="+mn-lt"/>
              </a:rPr>
              <a:t>First,</a:t>
            </a:r>
            <a:r>
              <a:rPr lang="en-US" sz="1100" baseline="0" dirty="0">
                <a:solidFill>
                  <a:schemeClr val="tx1"/>
                </a:solidFill>
                <a:latin typeface="+mn-lt"/>
              </a:rPr>
              <a:t> you see the credit name, intent, and metric.</a:t>
            </a:r>
            <a:endParaRPr lang="en-US" sz="1100" dirty="0">
              <a:solidFill>
                <a:schemeClr val="tx1"/>
              </a:solidFill>
              <a:latin typeface="+mn-lt"/>
            </a:endParaRPr>
          </a:p>
        </p:txBody>
      </p:sp>
      <p:sp>
        <p:nvSpPr>
          <p:cNvPr id="4" name="Slide Number Placeholder 3"/>
          <p:cNvSpPr>
            <a:spLocks noGrp="1"/>
          </p:cNvSpPr>
          <p:nvPr>
            <p:ph type="sldNum" sz="quarter" idx="10"/>
          </p:nvPr>
        </p:nvSpPr>
        <p:spPr/>
        <p:txBody>
          <a:bodyPr/>
          <a:lstStyle/>
          <a:p>
            <a:fld id="{F52C3CA7-BEC9-4CAC-BE20-A54738F665B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8979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A5FA8-CB2F-4917-9664-D06D71D3981E}" type="slidenum">
              <a:rPr lang="en-US" smtClean="0"/>
              <a:t>22</a:t>
            </a:fld>
            <a:endParaRPr lang="en-US" dirty="0"/>
          </a:p>
        </p:txBody>
      </p:sp>
    </p:spTree>
    <p:extLst>
      <p:ext uri="{BB962C8B-B14F-4D97-AF65-F5344CB8AC3E}">
        <p14:creationId xmlns:p14="http://schemas.microsoft.com/office/powerpoint/2010/main" val="2020068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817D76"/>
              </a:solidFill>
              <a:latin typeface="Century Gothic" pitchFamily="34" charset="0"/>
            </a:endParaRPr>
          </a:p>
        </p:txBody>
      </p:sp>
      <p:sp>
        <p:nvSpPr>
          <p:cNvPr id="4" name="Slide Number Placeholder 3"/>
          <p:cNvSpPr>
            <a:spLocks noGrp="1"/>
          </p:cNvSpPr>
          <p:nvPr>
            <p:ph type="sldNum" sz="quarter" idx="10"/>
          </p:nvPr>
        </p:nvSpPr>
        <p:spPr/>
        <p:txBody>
          <a:bodyPr/>
          <a:lstStyle/>
          <a:p>
            <a:fld id="{609A5FA8-CB2F-4917-9664-D06D71D3981E}" type="slidenum">
              <a:rPr lang="en-US" smtClean="0"/>
              <a:t>23</a:t>
            </a:fld>
            <a:endParaRPr lang="en-US" dirty="0"/>
          </a:p>
        </p:txBody>
      </p:sp>
    </p:spTree>
    <p:extLst>
      <p:ext uri="{BB962C8B-B14F-4D97-AF65-F5344CB8AC3E}">
        <p14:creationId xmlns:p14="http://schemas.microsoft.com/office/powerpoint/2010/main" val="2689949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100" dirty="0">
                <a:solidFill>
                  <a:schemeClr val="tx1"/>
                </a:solidFill>
              </a:rPr>
              <a:t>A great tool to demonstrate specifically</a:t>
            </a:r>
            <a:r>
              <a:rPr lang="en-US" sz="1100" baseline="0" dirty="0">
                <a:solidFill>
                  <a:schemeClr val="tx1"/>
                </a:solidFill>
              </a:rPr>
              <a:t> how a project is promoting sustainabliity and measures it.</a:t>
            </a:r>
          </a:p>
          <a:p>
            <a:r>
              <a:rPr lang="en-US" sz="1100" baseline="0" dirty="0">
                <a:solidFill>
                  <a:schemeClr val="tx1"/>
                </a:solidFill>
              </a:rPr>
              <a:t>Envision can be used as a tool for two-way communication between the project owner and the public. </a:t>
            </a:r>
            <a:endParaRPr lang="en-US" sz="1100" dirty="0">
              <a:solidFill>
                <a:schemeClr val="tx1"/>
              </a:solidFill>
            </a:endParaRPr>
          </a:p>
        </p:txBody>
      </p:sp>
      <p:sp>
        <p:nvSpPr>
          <p:cNvPr id="4" name="Slide Number Placeholder 3"/>
          <p:cNvSpPr>
            <a:spLocks noGrp="1"/>
          </p:cNvSpPr>
          <p:nvPr>
            <p:ph type="sldNum" sz="quarter" idx="10"/>
          </p:nvPr>
        </p:nvSpPr>
        <p:spPr/>
        <p:txBody>
          <a:bodyPr/>
          <a:lstStyle/>
          <a:p>
            <a:fld id="{609A5FA8-CB2F-4917-9664-D06D71D3981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49082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40FF676-93BB-4B5C-BFC6-F8A664948B92}"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CA"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85434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spcAft>
                <a:spcPts val="1200"/>
              </a:spcAft>
              <a:buFont typeface="Arial" panose="020B0604020202020204" pitchFamily="34" charset="0"/>
              <a:buChar char="•"/>
            </a:pPr>
            <a:r>
              <a:rPr lang="en-US" sz="1100" dirty="0">
                <a:effectLst/>
              </a:rPr>
              <a:t>19 projects listed on website as certified the first one is in Alaska</a:t>
            </a:r>
            <a:r>
              <a:rPr lang="en-US" sz="1100" baseline="0" dirty="0">
                <a:effectLst/>
              </a:rPr>
              <a:t> was in 2013</a:t>
            </a:r>
            <a:endParaRPr lang="en-US" sz="1100" dirty="0">
              <a:effectLst/>
            </a:endParaRPr>
          </a:p>
          <a:p>
            <a:pPr marL="171432" indent="-171432">
              <a:spcAft>
                <a:spcPts val="1200"/>
              </a:spcAft>
              <a:buFont typeface="Arial" panose="020B0604020202020204" pitchFamily="34" charset="0"/>
              <a:buChar char="•"/>
            </a:pPr>
            <a:endParaRPr lang="en-US" sz="1100" dirty="0">
              <a:effectLst/>
            </a:endParaRPr>
          </a:p>
          <a:p>
            <a:pPr marL="171432" indent="-171432">
              <a:spcAft>
                <a:spcPts val="1200"/>
              </a:spcAft>
              <a:buFont typeface="Arial" panose="020B0604020202020204" pitchFamily="34" charset="0"/>
              <a:buChar char="•"/>
            </a:pPr>
            <a:r>
              <a:rPr lang="en-US" sz="1100" dirty="0">
                <a:effectLst/>
              </a:rPr>
              <a:t>The William Jack Hernandez Sport Fish Hatchery in Anchorage, Alaska</a:t>
            </a:r>
          </a:p>
          <a:p>
            <a:pPr marL="171432" indent="-171432">
              <a:spcAft>
                <a:spcPts val="1200"/>
              </a:spcAft>
              <a:buFont typeface="Arial" panose="020B0604020202020204" pitchFamily="34" charset="0"/>
              <a:buChar char="•"/>
            </a:pPr>
            <a:r>
              <a:rPr lang="en-US" sz="1100" dirty="0">
                <a:effectLst/>
              </a:rPr>
              <a:t>The 141,000-square foot hatchery facility is the largest indoor sport fish hatchery in North America, and contains many sustainable features, including sophisticated recirculation technology that reduces by 95 percent the water and energy normally used by conventional hatcheries. The sustainability aspects of the Fish Hatchery that garnered high-level ratings included leaving the brownfield site cleaner than before, saving water and energy, keeping Ship Creek clean, and building public education into its design. Additional higher levels of achievement were concentrated in several Envision structure credit categories, including the following:</a:t>
            </a:r>
          </a:p>
          <a:p>
            <a:pPr marL="628632" lvl="1" indent="-171432">
              <a:spcAft>
                <a:spcPts val="1200"/>
              </a:spcAft>
              <a:buFont typeface="Arial" panose="020B0604020202020204" pitchFamily="34" charset="0"/>
              <a:buChar char="•"/>
            </a:pPr>
            <a:r>
              <a:rPr lang="en-US" sz="1100" b="1" dirty="0">
                <a:effectLst/>
              </a:rPr>
              <a:t>Leadership Category:</a:t>
            </a:r>
            <a:r>
              <a:rPr lang="en-US" sz="1100" dirty="0">
                <a:effectLst/>
              </a:rPr>
              <a:t> Pursued by-product synergy: The project formed a partnership to transfer waste from the operations of the facility as input to another facility, and evaluated the potential to make use of warm water from a neighboring industry.</a:t>
            </a:r>
          </a:p>
          <a:p>
            <a:pPr marL="628632" lvl="1" indent="-171432">
              <a:spcAft>
                <a:spcPts val="1200"/>
              </a:spcAft>
              <a:buFont typeface="Arial" panose="020B0604020202020204" pitchFamily="34" charset="0"/>
              <a:buChar char="•"/>
            </a:pPr>
            <a:r>
              <a:rPr lang="en-US" sz="1100" b="1" dirty="0">
                <a:effectLst/>
              </a:rPr>
              <a:t>Quality of Life:</a:t>
            </a:r>
            <a:r>
              <a:rPr lang="en-US" sz="1100" dirty="0">
                <a:effectLst/>
              </a:rPr>
              <a:t> Improved the net quality of life of all communities affected by the project and mitigated community impacts. The project improved user accessibility, safety and wayfinding of the site and surrounding areas. It also enhanced public space including improvement of public parks, plazas, recreational facilities, or wildlife refuges to enhance community livability.</a:t>
            </a:r>
          </a:p>
          <a:p>
            <a:pPr marL="628632" lvl="1" indent="-171432">
              <a:spcAft>
                <a:spcPts val="1200"/>
              </a:spcAft>
              <a:buFont typeface="Arial" panose="020B0604020202020204" pitchFamily="34" charset="0"/>
              <a:buChar char="•"/>
            </a:pPr>
            <a:r>
              <a:rPr lang="en-US" sz="1100" b="1" dirty="0">
                <a:effectLst/>
              </a:rPr>
              <a:t>Resource Allocation:</a:t>
            </a:r>
            <a:r>
              <a:rPr lang="en-US" sz="1100" dirty="0">
                <a:effectLst/>
              </a:rPr>
              <a:t> Reduced energy use: The project piloted and later implemented a full scale, highly efficient, recirculated aquaculture system that reduced the energy needed to heat the process water, ventilation, and building heating by approximately 88%, while significantly reducing operating costs and maintaining production goals.</a:t>
            </a:r>
          </a:p>
          <a:p>
            <a:pPr marL="628632" lvl="1" indent="-171432">
              <a:spcAft>
                <a:spcPts val="1200"/>
              </a:spcAft>
              <a:buFont typeface="Arial" panose="020B0604020202020204" pitchFamily="34" charset="0"/>
              <a:buChar char="•"/>
            </a:pPr>
            <a:r>
              <a:rPr lang="en-US" sz="1100" b="1" dirty="0">
                <a:effectLst/>
              </a:rPr>
              <a:t>Natural World:</a:t>
            </a:r>
            <a:r>
              <a:rPr lang="en-US" sz="1100" dirty="0">
                <a:effectLst/>
              </a:rPr>
              <a:t> Preserved </a:t>
            </a:r>
            <a:r>
              <a:rPr lang="en-US" sz="1100" dirty="0" err="1">
                <a:effectLst/>
              </a:rPr>
              <a:t>greenfields</a:t>
            </a:r>
            <a:r>
              <a:rPr lang="en-US" sz="1100" dirty="0">
                <a:effectLst/>
              </a:rPr>
              <a:t>: The project included the environmental restoration of a former military brownfield and </a:t>
            </a:r>
            <a:r>
              <a:rPr lang="en-US" sz="1100" dirty="0" err="1">
                <a:effectLst/>
              </a:rPr>
              <a:t>greyfield</a:t>
            </a:r>
            <a:r>
              <a:rPr lang="en-US" sz="1100" dirty="0">
                <a:effectLst/>
              </a:rPr>
              <a:t> site, including the cleanup of contaminated soils.</a:t>
            </a:r>
          </a:p>
          <a:p>
            <a:endParaRPr lang="en-US" sz="1100" dirty="0">
              <a:effectLst/>
            </a:endParaRPr>
          </a:p>
          <a:p>
            <a:pPr lvl="1"/>
            <a:r>
              <a:rPr lang="en-US" sz="1100" dirty="0">
                <a:effectLst/>
              </a:rPr>
              <a:t>“The William Jack Hernandez Sport Fish Hatchery provides a great fit for the first-ever ISI Envision project award. As the heart of Alaska’s sport fish stocking program, and the largest indoor sport fish hatchery in North America, it’s also the largest application of water recirculation technology for a hatchery. The sustainability of this project guided the vision and development of every aspect of the hatchery, and all facets of building and site design incorporated sustainability principles that will last far into the future,” said ISI Executive Director William </a:t>
            </a:r>
            <a:r>
              <a:rPr lang="en-US" sz="1100" dirty="0" err="1">
                <a:effectLst/>
              </a:rPr>
              <a:t>Bertera</a:t>
            </a:r>
            <a:endParaRPr lang="en-US" sz="1100" dirty="0">
              <a:effectLst/>
            </a:endParaRPr>
          </a:p>
          <a:p>
            <a:pPr marL="171432" indent="-171432">
              <a:spcAft>
                <a:spcPts val="1200"/>
              </a:spcAft>
              <a:buFont typeface="Arial" panose="020B0604020202020204" pitchFamily="34" charset="0"/>
              <a:buChar char="•"/>
            </a:pPr>
            <a:endParaRPr lang="en-US" sz="1100" dirty="0">
              <a:solidFill>
                <a:schemeClr val="tx1"/>
              </a:solidFill>
            </a:endParaRPr>
          </a:p>
          <a:p>
            <a:pPr marL="171432" indent="-171432">
              <a:spcAft>
                <a:spcPts val="1200"/>
              </a:spcAft>
              <a:buFont typeface="Arial" panose="020B0604020202020204" pitchFamily="34" charset="0"/>
              <a:buChar char="•"/>
            </a:pPr>
            <a:endParaRPr lang="en-US" sz="1100" dirty="0">
              <a:solidFill>
                <a:schemeClr val="tx1"/>
              </a:solidFill>
            </a:endParaRPr>
          </a:p>
          <a:p>
            <a:pPr marL="171432" indent="-171432">
              <a:spcAft>
                <a:spcPts val="1200"/>
              </a:spcAft>
              <a:buFont typeface="Arial" panose="020B0604020202020204" pitchFamily="34" charset="0"/>
              <a:buChar char="•"/>
            </a:pPr>
            <a:r>
              <a:rPr lang="en-US" sz="1100" dirty="0">
                <a:solidFill>
                  <a:schemeClr val="tx1"/>
                </a:solidFill>
              </a:rPr>
              <a:t>Edmonton – First adaptation of Envision checklist to evaluate relative performance for proposed urban development</a:t>
            </a:r>
          </a:p>
          <a:p>
            <a:pPr marL="171432" indent="-171432">
              <a:spcAft>
                <a:spcPts val="1200"/>
              </a:spcAft>
              <a:buFont typeface="Arial" panose="020B0604020202020204" pitchFamily="34" charset="0"/>
              <a:buChar char="•"/>
            </a:pPr>
            <a:r>
              <a:rPr lang="en-US" sz="1100" dirty="0">
                <a:solidFill>
                  <a:schemeClr val="tx1"/>
                </a:solidFill>
              </a:rPr>
              <a:t>25% of ENV SPs in N.A. are public works &amp; other government staff</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609A5FA8-CB2F-4917-9664-D06D71D3981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550493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9A5FA8-CB2F-4917-9664-D06D71D3981E}" type="slidenum">
              <a:rPr lang="en-US" smtClean="0"/>
              <a:t>27</a:t>
            </a:fld>
            <a:endParaRPr lang="en-US"/>
          </a:p>
        </p:txBody>
      </p:sp>
    </p:spTree>
    <p:extLst>
      <p:ext uri="{BB962C8B-B14F-4D97-AF65-F5344CB8AC3E}">
        <p14:creationId xmlns:p14="http://schemas.microsoft.com/office/powerpoint/2010/main" val="3592121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tx1"/>
                </a:solidFill>
              </a:rPr>
              <a:t>Explain how this project incorporated the Envision Framework during design</a:t>
            </a:r>
          </a:p>
          <a:p>
            <a:pPr marL="171438" indent="-171438">
              <a:buFont typeface="Arial" panose="020B0604020202020204" pitchFamily="34" charset="0"/>
              <a:buChar char="•"/>
            </a:pPr>
            <a:r>
              <a:rPr lang="en-US" sz="1100" dirty="0" err="1">
                <a:solidFill>
                  <a:schemeClr val="tx1"/>
                </a:solidFill>
              </a:rPr>
              <a:t>Odours</a:t>
            </a:r>
            <a:endParaRPr lang="en-US" sz="1100" dirty="0">
              <a:solidFill>
                <a:schemeClr val="tx1"/>
              </a:solidFill>
            </a:endParaRPr>
          </a:p>
          <a:p>
            <a:pPr marL="171438" indent="-171438">
              <a:buFont typeface="Arial" panose="020B0604020202020204" pitchFamily="34" charset="0"/>
              <a:buChar char="•"/>
            </a:pPr>
            <a:r>
              <a:rPr lang="en-US" sz="1100" dirty="0">
                <a:solidFill>
                  <a:schemeClr val="tx1"/>
                </a:solidFill>
              </a:rPr>
              <a:t>Design flexibility</a:t>
            </a:r>
          </a:p>
          <a:p>
            <a:pPr marL="171438" indent="-171438">
              <a:buFont typeface="Arial" panose="020B0604020202020204" pitchFamily="34" charset="0"/>
              <a:buChar char="•"/>
            </a:pPr>
            <a:r>
              <a:rPr lang="en-US" sz="1100" dirty="0">
                <a:solidFill>
                  <a:schemeClr val="tx1"/>
                </a:solidFill>
              </a:rPr>
              <a:t>Water quality</a:t>
            </a:r>
          </a:p>
          <a:p>
            <a:pPr marL="171438" indent="-171438">
              <a:buFont typeface="Arial" panose="020B0604020202020204" pitchFamily="34" charset="0"/>
              <a:buChar char="•"/>
            </a:pPr>
            <a:r>
              <a:rPr lang="en-US" sz="1100" dirty="0">
                <a:solidFill>
                  <a:schemeClr val="tx1"/>
                </a:solidFill>
              </a:rPr>
              <a:t>Natural environment restoration</a:t>
            </a:r>
          </a:p>
          <a:p>
            <a:pPr marL="171438" indent="-171438">
              <a:buFont typeface="Arial" panose="020B0604020202020204" pitchFamily="34" charset="0"/>
              <a:buChar char="•"/>
            </a:pPr>
            <a:r>
              <a:rPr lang="en-US" sz="1100" dirty="0">
                <a:solidFill>
                  <a:schemeClr val="tx1"/>
                </a:solidFill>
              </a:rPr>
              <a:t>Stakeholder engagement</a:t>
            </a:r>
          </a:p>
          <a:p>
            <a:pPr marL="171438" indent="-171438">
              <a:buFont typeface="Arial" panose="020B0604020202020204" pitchFamily="34" charset="0"/>
              <a:buChar char="•"/>
            </a:pPr>
            <a:r>
              <a:rPr lang="en-US" sz="1100" dirty="0">
                <a:solidFill>
                  <a:schemeClr val="tx1"/>
                </a:solidFill>
              </a:rPr>
              <a:t>Economic sustainability</a:t>
            </a:r>
          </a:p>
          <a:p>
            <a:pPr marL="171438" indent="-171438">
              <a:buFont typeface="Arial" panose="020B0604020202020204" pitchFamily="34" charset="0"/>
              <a:buChar char="•"/>
            </a:pPr>
            <a:endParaRPr lang="en-US" sz="1100" dirty="0">
              <a:solidFill>
                <a:schemeClr val="tx1"/>
              </a:solidFill>
            </a:endParaRPr>
          </a:p>
          <a:p>
            <a:pPr marL="171438" indent="-171438">
              <a:buFont typeface="Arial" panose="020B0604020202020204" pitchFamily="34" charset="0"/>
              <a:buChar char="•"/>
            </a:pPr>
            <a:r>
              <a:rPr lang="en-US" sz="1100" dirty="0">
                <a:solidFill>
                  <a:schemeClr val="tx1"/>
                </a:solidFill>
              </a:rPr>
              <a:t>Facility design</a:t>
            </a:r>
            <a:r>
              <a:rPr lang="en-US" sz="1100" baseline="0" dirty="0">
                <a:solidFill>
                  <a:schemeClr val="tx1"/>
                </a:solidFill>
              </a:rPr>
              <a:t> by others was </a:t>
            </a:r>
            <a:r>
              <a:rPr lang="en-US" sz="1100" baseline="0" dirty="0" err="1">
                <a:solidFill>
                  <a:schemeClr val="tx1"/>
                </a:solidFill>
              </a:rPr>
              <a:t>overbudget</a:t>
            </a:r>
            <a:r>
              <a:rPr lang="en-US" sz="1100" baseline="0" dirty="0">
                <a:solidFill>
                  <a:schemeClr val="tx1"/>
                </a:solidFill>
              </a:rPr>
              <a:t> and not acceptable to client. </a:t>
            </a:r>
            <a:r>
              <a:rPr lang="en-US" sz="1100" baseline="0" dirty="0" err="1">
                <a:solidFill>
                  <a:schemeClr val="tx1"/>
                </a:solidFill>
              </a:rPr>
              <a:t>Stantec</a:t>
            </a:r>
            <a:r>
              <a:rPr lang="en-US" sz="1100" baseline="0" dirty="0">
                <a:solidFill>
                  <a:schemeClr val="tx1"/>
                </a:solidFill>
              </a:rPr>
              <a:t> was brought in to rethink the project.  It ended up below budget, a better design and included facilities for the fire department to fill their trucks and an educational component for school children in addition to serving its intended purpose in a better and more sustainable way.</a:t>
            </a:r>
            <a:endParaRPr lang="en-US" sz="1100"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609A5FA8-CB2F-4917-9664-D06D71D3981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28182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A5FA8-CB2F-4917-9664-D06D71D3981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83327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1" dirty="0">
              <a:solidFill>
                <a:srgbClr val="FF9B26"/>
              </a:solidFill>
            </a:endParaRPr>
          </a:p>
        </p:txBody>
      </p:sp>
      <p:sp>
        <p:nvSpPr>
          <p:cNvPr id="4" name="Slide Number Placeholder 3"/>
          <p:cNvSpPr>
            <a:spLocks noGrp="1"/>
          </p:cNvSpPr>
          <p:nvPr>
            <p:ph type="sldNum" sz="quarter" idx="10"/>
          </p:nvPr>
        </p:nvSpPr>
        <p:spPr/>
        <p:txBody>
          <a:bodyPr/>
          <a:lstStyle/>
          <a:p>
            <a:fld id="{609A5FA8-CB2F-4917-9664-D06D71D3981E}" type="slidenum">
              <a:rPr lang="en-US" smtClean="0"/>
              <a:t>3</a:t>
            </a:fld>
            <a:endParaRPr lang="en-US" dirty="0"/>
          </a:p>
        </p:txBody>
      </p:sp>
    </p:spTree>
    <p:extLst>
      <p:ext uri="{BB962C8B-B14F-4D97-AF65-F5344CB8AC3E}">
        <p14:creationId xmlns:p14="http://schemas.microsoft.com/office/powerpoint/2010/main" val="3598301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Needed to build a new plant,</a:t>
            </a:r>
            <a:r>
              <a:rPr lang="en-US" baseline="0" dirty="0"/>
              <a:t> needed to build up the site so they dug a big hole to source material….</a:t>
            </a:r>
            <a:endParaRPr lang="en-US" dirty="0"/>
          </a:p>
          <a:p>
            <a:r>
              <a:rPr lang="en-US" dirty="0"/>
              <a:t>Key sustainable features include a </a:t>
            </a:r>
          </a:p>
          <a:p>
            <a:pPr marL="171450" indent="-171450">
              <a:buFont typeface="Arial" panose="020B0604020202020204" pitchFamily="34" charset="0"/>
              <a:buChar char="•"/>
            </a:pPr>
            <a:r>
              <a:rPr lang="en-US" dirty="0"/>
              <a:t>constructed wetland to support native wildlife species and further buffer treated effluent, </a:t>
            </a:r>
          </a:p>
          <a:p>
            <a:pPr marL="171450" indent="-171450">
              <a:buFont typeface="Arial" panose="020B0604020202020204" pitchFamily="34" charset="0"/>
              <a:buChar char="•"/>
            </a:pPr>
            <a:r>
              <a:rPr lang="en-US" dirty="0"/>
              <a:t>flexible design that makes the facility responsive to changing sewage flows, </a:t>
            </a:r>
          </a:p>
          <a:p>
            <a:pPr marL="171450" indent="-171450">
              <a:buFont typeface="Arial" panose="020B0604020202020204" pitchFamily="34" charset="0"/>
              <a:buChar char="•"/>
            </a:pPr>
            <a:r>
              <a:rPr lang="en-US" dirty="0"/>
              <a:t>reduced construction and operational costs, </a:t>
            </a:r>
          </a:p>
          <a:p>
            <a:pPr marL="171450" indent="-171450">
              <a:buFont typeface="Arial" panose="020B0604020202020204" pitchFamily="34" charset="0"/>
              <a:buChar char="•"/>
            </a:pPr>
            <a:r>
              <a:rPr lang="en-US" dirty="0"/>
              <a:t>construction within the boundaries of the original facility's footprint to protect prime farmland, and </a:t>
            </a:r>
          </a:p>
          <a:p>
            <a:pPr marL="171450" indent="-171450">
              <a:buFont typeface="Arial" panose="020B0604020202020204" pitchFamily="34" charset="0"/>
              <a:buChar char="•"/>
            </a:pPr>
            <a:r>
              <a:rPr lang="en-US" dirty="0"/>
              <a:t>trails and interpretive signage to encourage community visitors.</a:t>
            </a:r>
          </a:p>
          <a:p>
            <a:pPr marL="171450" indent="-171450">
              <a:buFont typeface="Arial" panose="020B0604020202020204" pitchFamily="34" charset="0"/>
              <a:buChar char="•"/>
            </a:pPr>
            <a:r>
              <a:rPr lang="en-US" dirty="0"/>
              <a:t>Children’s activity booklet</a:t>
            </a:r>
          </a:p>
          <a:p>
            <a:pPr marL="171450" indent="-171450">
              <a:buFont typeface="Arial" panose="020B0604020202020204" pitchFamily="34" charset="0"/>
              <a:buChar char="•"/>
            </a:pPr>
            <a:r>
              <a:rPr lang="en-US" dirty="0"/>
              <a:t>Advanced treatment research</a:t>
            </a:r>
          </a:p>
        </p:txBody>
      </p:sp>
      <p:sp>
        <p:nvSpPr>
          <p:cNvPr id="4" name="Slide Number Placeholder 3"/>
          <p:cNvSpPr>
            <a:spLocks noGrp="1"/>
          </p:cNvSpPr>
          <p:nvPr>
            <p:ph type="sldNum" sz="quarter" idx="10"/>
          </p:nvPr>
        </p:nvSpPr>
        <p:spPr/>
        <p:txBody>
          <a:bodyPr/>
          <a:lstStyle/>
          <a:p>
            <a:fld id="{609A5FA8-CB2F-4917-9664-D06D71D3981E}" type="slidenum">
              <a:rPr lang="en-US" smtClean="0"/>
              <a:t>30</a:t>
            </a:fld>
            <a:endParaRPr lang="en-US"/>
          </a:p>
        </p:txBody>
      </p:sp>
    </p:spTree>
    <p:extLst>
      <p:ext uri="{BB962C8B-B14F-4D97-AF65-F5344CB8AC3E}">
        <p14:creationId xmlns:p14="http://schemas.microsoft.com/office/powerpoint/2010/main" val="3951467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99E9B99-BA8C-4F69-91ED-015EE1A8C1E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418250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FF676-93BB-4B5C-BFC6-F8A664948B92}" type="slidenum">
              <a:rPr lang="en-CA" smtClean="0"/>
              <a:t>32</a:t>
            </a:fld>
            <a:endParaRPr lang="en-CA"/>
          </a:p>
        </p:txBody>
      </p:sp>
    </p:spTree>
    <p:extLst>
      <p:ext uri="{BB962C8B-B14F-4D97-AF65-F5344CB8AC3E}">
        <p14:creationId xmlns:p14="http://schemas.microsoft.com/office/powerpoint/2010/main" val="2613887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A5FA8-CB2F-4917-9664-D06D71D3981E}" type="slidenum">
              <a:rPr lang="en-US" smtClean="0"/>
              <a:t>33</a:t>
            </a:fld>
            <a:endParaRPr lang="en-US"/>
          </a:p>
        </p:txBody>
      </p:sp>
    </p:spTree>
    <p:extLst>
      <p:ext uri="{BB962C8B-B14F-4D97-AF65-F5344CB8AC3E}">
        <p14:creationId xmlns:p14="http://schemas.microsoft.com/office/powerpoint/2010/main" val="761862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0FF676-93BB-4B5C-BFC6-F8A664948B92}" type="slidenum">
              <a:rPr lang="en-CA" smtClean="0"/>
              <a:t>34</a:t>
            </a:fld>
            <a:endParaRPr lang="en-CA"/>
          </a:p>
        </p:txBody>
      </p:sp>
    </p:spTree>
    <p:extLst>
      <p:ext uri="{BB962C8B-B14F-4D97-AF65-F5344CB8AC3E}">
        <p14:creationId xmlns:p14="http://schemas.microsoft.com/office/powerpoint/2010/main" val="412768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Cabot Trail,</a:t>
            </a:r>
            <a:r>
              <a:rPr lang="en-US" sz="1100" baseline="0" dirty="0"/>
              <a:t> Cape Breton </a:t>
            </a:r>
            <a:endParaRPr lang="en-US" sz="11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40FF676-93BB-4B5C-BFC6-F8A664948B92}"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CA"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8567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sz="1100" dirty="0">
                <a:solidFill>
                  <a:schemeClr val="tx1"/>
                </a:solidFill>
                <a:latin typeface="+mn-lt"/>
                <a:ea typeface="Arial" pitchFamily="-72" charset="0"/>
                <a:cs typeface="Arial" pitchFamily="-72" charset="0"/>
              </a:rPr>
              <a:t>Envision™ was developed in joint collaboration between the Zofnass Program for Sustainable Infrastructure at the Harvard University Graduate School of Design and the Institute for Sustainable Infrastructure. </a:t>
            </a:r>
          </a:p>
          <a:p>
            <a:pPr>
              <a:lnSpc>
                <a:spcPct val="90000"/>
              </a:lnSpc>
              <a:spcBef>
                <a:spcPct val="0"/>
              </a:spcBef>
            </a:pPr>
            <a:endParaRPr lang="en-US" sz="1100" dirty="0">
              <a:solidFill>
                <a:schemeClr val="tx1"/>
              </a:solidFill>
              <a:latin typeface="+mn-lt"/>
            </a:endParaRPr>
          </a:p>
          <a:p>
            <a:pPr>
              <a:lnSpc>
                <a:spcPct val="90000"/>
              </a:lnSpc>
              <a:spcBef>
                <a:spcPct val="0"/>
              </a:spcBef>
            </a:pPr>
            <a:r>
              <a:rPr lang="en-US" sz="1100" dirty="0">
                <a:solidFill>
                  <a:schemeClr val="tx1"/>
                </a:solidFill>
                <a:latin typeface="+mn-lt"/>
                <a:ea typeface="Arial" pitchFamily="-72" charset="0"/>
                <a:cs typeface="Arial" pitchFamily="-72" charset="0"/>
              </a:rPr>
              <a:t>The Institute for Sustainable Infrastructure is a not-for-profit education and research organization founded by the American Public Works Association, the American Council of Engineering Companies and the American Society of Civil Engineers. </a:t>
            </a:r>
          </a:p>
          <a:p>
            <a:pPr>
              <a:lnSpc>
                <a:spcPct val="90000"/>
              </a:lnSpc>
              <a:spcBef>
                <a:spcPct val="0"/>
              </a:spcBef>
            </a:pPr>
            <a:endParaRPr lang="en-US" sz="1100" dirty="0">
              <a:solidFill>
                <a:schemeClr val="tx1"/>
              </a:solidFill>
              <a:latin typeface="+mn-lt"/>
            </a:endParaRPr>
          </a:p>
          <a:p>
            <a:pPr>
              <a:lnSpc>
                <a:spcPct val="80000"/>
              </a:lnSpc>
              <a:spcBef>
                <a:spcPct val="0"/>
              </a:spcBef>
            </a:pPr>
            <a:r>
              <a:rPr lang="en-US" sz="1100" dirty="0">
                <a:solidFill>
                  <a:schemeClr val="tx1"/>
                </a:solidFill>
                <a:latin typeface="+mn-lt"/>
                <a:cs typeface="MS PGothic" charset="0"/>
              </a:rPr>
              <a:t>Each founding organization was developing a sustainable infrastructure program and saw the need for a standardized framework for classification of sustainability practices.  The organizations decided to work together to form ISI to produce and administer the framework as a National Standard for Sustainable Achievement.  There was collaboration with Federal Agencies, Universities, Consultants, Professional Societies, Municipalities. This tool was vetted by industry experts.</a:t>
            </a:r>
          </a:p>
          <a:p>
            <a:pPr>
              <a:lnSpc>
                <a:spcPct val="90000"/>
              </a:lnSpc>
              <a:spcBef>
                <a:spcPct val="0"/>
              </a:spcBef>
            </a:pPr>
            <a:endParaRPr lang="en-US" sz="1100" dirty="0">
              <a:solidFill>
                <a:schemeClr val="tx1"/>
              </a:solidFill>
              <a:latin typeface="+mn-lt"/>
            </a:endParaRPr>
          </a:p>
          <a:p>
            <a:pPr>
              <a:lnSpc>
                <a:spcPct val="90000"/>
              </a:lnSpc>
              <a:spcBef>
                <a:spcPct val="0"/>
              </a:spcBef>
            </a:pPr>
            <a:r>
              <a:rPr lang="en-US" sz="1100" dirty="0">
                <a:solidFill>
                  <a:schemeClr val="tx1"/>
                </a:solidFill>
                <a:latin typeface="+mn-lt"/>
              </a:rPr>
              <a:t>Envision was officially launched in</a:t>
            </a:r>
            <a:r>
              <a:rPr lang="en-US" sz="1100" baseline="0" dirty="0">
                <a:solidFill>
                  <a:schemeClr val="tx1"/>
                </a:solidFill>
                <a:latin typeface="+mn-lt"/>
              </a:rPr>
              <a:t> 2012</a:t>
            </a:r>
            <a:endParaRPr lang="en-US" sz="1100" dirty="0">
              <a:solidFill>
                <a:schemeClr val="tx1"/>
              </a:solidFill>
              <a:latin typeface="+mn-lt"/>
            </a:endParaRPr>
          </a:p>
        </p:txBody>
      </p:sp>
      <p:sp>
        <p:nvSpPr>
          <p:cNvPr id="4" name="Slide Number Placeholder 3"/>
          <p:cNvSpPr>
            <a:spLocks noGrp="1"/>
          </p:cNvSpPr>
          <p:nvPr>
            <p:ph type="sldNum" sz="quarter" idx="10"/>
          </p:nvPr>
        </p:nvSpPr>
        <p:spPr/>
        <p:txBody>
          <a:bodyPr/>
          <a:lstStyle/>
          <a:p>
            <a:fld id="{609A5FA8-CB2F-4917-9664-D06D71D3981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2458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1106488" y="696913"/>
            <a:ext cx="4645025" cy="3484562"/>
          </a:xfrm>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spcAft>
                <a:spcPts val="0"/>
              </a:spcAft>
              <a:buFont typeface="Arial" pitchFamily="34" charset="0"/>
              <a:buNone/>
            </a:pPr>
            <a:r>
              <a:rPr lang="en-US" sz="1100" dirty="0">
                <a:solidFill>
                  <a:schemeClr val="tx1"/>
                </a:solidFill>
                <a:latin typeface="+mn-lt"/>
              </a:rPr>
              <a:t>The Envision™ Rating System is a series of tools  for evaluating the sustainability of civil infrastructure.</a:t>
            </a:r>
            <a:r>
              <a:rPr lang="en-US" sz="1100" baseline="0" dirty="0">
                <a:solidFill>
                  <a:schemeClr val="tx1"/>
                </a:solidFill>
                <a:latin typeface="+mn-lt"/>
              </a:rPr>
              <a:t> </a:t>
            </a:r>
            <a:r>
              <a:rPr lang="en-US" sz="1100" dirty="0">
                <a:solidFill>
                  <a:schemeClr val="tx1"/>
                </a:solidFill>
                <a:latin typeface="+mn-lt"/>
              </a:rPr>
              <a:t>The overall purpose is to foster a dramatic and necessary improvement in the performance and resiliency of our physical infrastructure across the full dimensions of sustainability. </a:t>
            </a:r>
          </a:p>
          <a:p>
            <a:pPr marL="0" indent="0">
              <a:spcBef>
                <a:spcPct val="0"/>
              </a:spcBef>
              <a:spcAft>
                <a:spcPts val="0"/>
              </a:spcAft>
              <a:buFont typeface="Arial" pitchFamily="34" charset="0"/>
              <a:buNone/>
            </a:pPr>
            <a:r>
              <a:rPr lang="en-US" sz="1100" dirty="0" err="1">
                <a:solidFill>
                  <a:schemeClr val="tx1"/>
                </a:solidFill>
                <a:latin typeface="+mn-lt"/>
              </a:rPr>
              <a:t>EnvisionTM</a:t>
            </a:r>
            <a:r>
              <a:rPr lang="en-US" sz="1100" dirty="0">
                <a:solidFill>
                  <a:schemeClr val="tx1"/>
                </a:solidFill>
                <a:latin typeface="+mn-lt"/>
              </a:rPr>
              <a:t> timeline:</a:t>
            </a:r>
          </a:p>
          <a:p>
            <a:pPr marL="171450" indent="-171450">
              <a:spcBef>
                <a:spcPct val="0"/>
              </a:spcBef>
              <a:spcAft>
                <a:spcPts val="0"/>
              </a:spcAft>
              <a:buFont typeface="Arial" pitchFamily="34" charset="0"/>
              <a:buChar char="•"/>
            </a:pPr>
            <a:r>
              <a:rPr lang="en-US" sz="1100" dirty="0">
                <a:solidFill>
                  <a:schemeClr val="tx1"/>
                </a:solidFill>
                <a:latin typeface="+mn-lt"/>
              </a:rPr>
              <a:t>First version of Envision for industry review and comment came out July 5, </a:t>
            </a:r>
            <a:r>
              <a:rPr lang="en-US" sz="1100" dirty="0">
                <a:solidFill>
                  <a:schemeClr val="accent2"/>
                </a:solidFill>
                <a:latin typeface="+mn-lt"/>
              </a:rPr>
              <a:t>2011</a:t>
            </a:r>
          </a:p>
          <a:p>
            <a:pPr marL="171450" indent="-171450">
              <a:spcBef>
                <a:spcPct val="0"/>
              </a:spcBef>
              <a:spcAft>
                <a:spcPts val="0"/>
              </a:spcAft>
              <a:buFont typeface="Arial" pitchFamily="34" charset="0"/>
              <a:buChar char="•"/>
            </a:pPr>
            <a:r>
              <a:rPr lang="en-US" sz="1100" dirty="0">
                <a:solidFill>
                  <a:schemeClr val="tx1"/>
                </a:solidFill>
                <a:latin typeface="+mn-lt"/>
              </a:rPr>
              <a:t>ISI and the </a:t>
            </a:r>
            <a:r>
              <a:rPr lang="en-US" sz="1100" dirty="0" err="1">
                <a:solidFill>
                  <a:schemeClr val="tx1"/>
                </a:solidFill>
                <a:latin typeface="+mn-lt"/>
              </a:rPr>
              <a:t>Zofnass</a:t>
            </a:r>
            <a:r>
              <a:rPr lang="en-US" sz="1100" dirty="0">
                <a:solidFill>
                  <a:schemeClr val="tx1"/>
                </a:solidFill>
                <a:latin typeface="+mn-lt"/>
              </a:rPr>
              <a:t> Program at Harvard merged their two systems in the fall of 2011</a:t>
            </a:r>
          </a:p>
          <a:p>
            <a:pPr marL="171450" indent="-171450">
              <a:spcBef>
                <a:spcPct val="0"/>
              </a:spcBef>
              <a:spcAft>
                <a:spcPts val="0"/>
              </a:spcAft>
              <a:buFont typeface="Arial" pitchFamily="34" charset="0"/>
              <a:buChar char="•"/>
            </a:pPr>
            <a:r>
              <a:rPr lang="en-US" sz="1100" dirty="0">
                <a:solidFill>
                  <a:schemeClr val="tx1"/>
                </a:solidFill>
                <a:latin typeface="+mn-lt"/>
              </a:rPr>
              <a:t>Second version of Envision came out February 16, 2012 for self-assessments </a:t>
            </a:r>
          </a:p>
          <a:p>
            <a:pPr marL="171450" indent="-171450">
              <a:spcBef>
                <a:spcPct val="0"/>
              </a:spcBef>
              <a:spcAft>
                <a:spcPts val="0"/>
              </a:spcAft>
              <a:buFont typeface="Arial" pitchFamily="34" charset="0"/>
              <a:buChar char="•"/>
            </a:pPr>
            <a:r>
              <a:rPr lang="en-US" sz="1100" dirty="0">
                <a:solidFill>
                  <a:schemeClr val="tx1"/>
                </a:solidFill>
                <a:latin typeface="+mn-lt"/>
              </a:rPr>
              <a:t>Project verification began in September 2012</a:t>
            </a:r>
          </a:p>
          <a:p>
            <a:pPr marL="171450" indent="-171450">
              <a:spcBef>
                <a:spcPct val="0"/>
              </a:spcBef>
              <a:spcAft>
                <a:spcPts val="0"/>
              </a:spcAft>
              <a:buFont typeface="Arial" pitchFamily="34" charset="0"/>
              <a:buChar char="•"/>
            </a:pPr>
            <a:r>
              <a:rPr lang="en-US" sz="1100" dirty="0">
                <a:solidFill>
                  <a:schemeClr val="tx1"/>
                </a:solidFill>
                <a:highlight>
                  <a:srgbClr val="FFFF00"/>
                </a:highlight>
                <a:latin typeface="+mn-lt"/>
              </a:rPr>
              <a:t>First project was verified for award in 2013</a:t>
            </a:r>
          </a:p>
          <a:p>
            <a:pPr marL="171450" indent="-171450">
              <a:spcBef>
                <a:spcPct val="0"/>
              </a:spcBef>
              <a:spcAft>
                <a:spcPts val="0"/>
              </a:spcAft>
              <a:buFont typeface="Arial" pitchFamily="34" charset="0"/>
              <a:buChar char="•"/>
            </a:pPr>
            <a:r>
              <a:rPr lang="en-US" sz="1100" dirty="0">
                <a:solidFill>
                  <a:schemeClr val="tx1"/>
                </a:solidFill>
                <a:latin typeface="+mn-lt"/>
              </a:rPr>
              <a:t>Developed by the Institute for Sustainable Infrastructure and Harvard GSD Sustainable Infrastructure Program</a:t>
            </a:r>
          </a:p>
          <a:p>
            <a:pPr marL="171450" indent="-171450">
              <a:spcBef>
                <a:spcPct val="0"/>
              </a:spcBef>
              <a:spcAft>
                <a:spcPts val="0"/>
              </a:spcAft>
              <a:buFont typeface="Arial" pitchFamily="34" charset="0"/>
              <a:buChar char="•"/>
            </a:pPr>
            <a:r>
              <a:rPr lang="en-US" sz="1100" dirty="0">
                <a:solidFill>
                  <a:schemeClr val="tx1"/>
                </a:solidFill>
                <a:latin typeface="+mn-lt"/>
              </a:rPr>
              <a:t>ISI: founded by American Council of Engineering Companies (ACEC), American Public Works Association (APWA) and American Society of Civil Engineers (ASCE)</a:t>
            </a:r>
          </a:p>
          <a:p>
            <a:pPr marL="171450" indent="-171450">
              <a:spcBef>
                <a:spcPct val="0"/>
              </a:spcBef>
              <a:spcAft>
                <a:spcPts val="0"/>
              </a:spcAft>
              <a:buFont typeface="Arial" pitchFamily="34" charset="0"/>
              <a:buChar char="•"/>
            </a:pPr>
            <a:r>
              <a:rPr lang="en-US" sz="1100" dirty="0">
                <a:solidFill>
                  <a:schemeClr val="tx1"/>
                </a:solidFill>
                <a:latin typeface="+mn-lt"/>
              </a:rPr>
              <a:t>Framework for evaluating infrastructure performance and intended to foster improvement in performance, resiliency, long-term sustainability by:</a:t>
            </a:r>
          </a:p>
          <a:p>
            <a:pPr marL="171450" indent="-171450">
              <a:spcBef>
                <a:spcPct val="0"/>
              </a:spcBef>
              <a:spcAft>
                <a:spcPts val="0"/>
              </a:spcAft>
              <a:buFont typeface="Arial" pitchFamily="34" charset="0"/>
              <a:buChar char="•"/>
            </a:pPr>
            <a:r>
              <a:rPr lang="en-US" sz="1100" dirty="0">
                <a:solidFill>
                  <a:schemeClr val="tx1"/>
                </a:solidFill>
                <a:latin typeface="+mn-lt"/>
              </a:rPr>
              <a:t>Guiding planning and design processes; Comparing design options – making and defending choices; Evaluating performance across key areas; Publicly recognizing projects. </a:t>
            </a:r>
          </a:p>
          <a:p>
            <a:pPr marL="171450" indent="-171450">
              <a:spcBef>
                <a:spcPct val="0"/>
              </a:spcBef>
              <a:spcAft>
                <a:spcPts val="0"/>
              </a:spcAft>
              <a:buFont typeface="Arial" pitchFamily="34" charset="0"/>
              <a:buChar char="•"/>
            </a:pPr>
            <a:r>
              <a:rPr lang="en-US" sz="1100" dirty="0">
                <a:solidFill>
                  <a:schemeClr val="tx1"/>
                </a:solidFill>
                <a:latin typeface="+mn-lt"/>
              </a:rPr>
              <a:t>Applies to all types &amp; sizes of civil infrastructure</a:t>
            </a:r>
          </a:p>
          <a:p>
            <a:pPr marL="171450" indent="-171450">
              <a:spcBef>
                <a:spcPct val="0"/>
              </a:spcBef>
              <a:spcAft>
                <a:spcPts val="0"/>
              </a:spcAft>
              <a:buFont typeface="Arial" pitchFamily="34" charset="0"/>
              <a:buChar char="•"/>
            </a:pPr>
            <a:r>
              <a:rPr lang="en-US" sz="1100" dirty="0">
                <a:solidFill>
                  <a:schemeClr val="tx1"/>
                </a:solidFill>
                <a:latin typeface="+mn-lt"/>
              </a:rPr>
              <a:t>Can eventually be applied at any stage of the project’s life-cycle though today’s Envision is meant to be applied at the planning and design phases, as opposed to operations and maintenance.</a:t>
            </a:r>
          </a:p>
          <a:p>
            <a:pPr marL="171450" indent="-171450">
              <a:spcBef>
                <a:spcPct val="0"/>
              </a:spcBef>
              <a:spcAft>
                <a:spcPts val="0"/>
              </a:spcAft>
              <a:buFont typeface="Arial" pitchFamily="34" charset="0"/>
              <a:buChar char="•"/>
            </a:pPr>
            <a:r>
              <a:rPr lang="en-US" sz="1100" dirty="0">
                <a:solidFill>
                  <a:schemeClr val="tx1"/>
                </a:solidFill>
                <a:latin typeface="+mn-lt"/>
              </a:rPr>
              <a:t>Envision does not cover buildings, except for process-type facilities as buildings are well covered by LEED (new &amp; existing), BOMA </a:t>
            </a:r>
            <a:r>
              <a:rPr lang="en-US" sz="1100" dirty="0" err="1">
                <a:solidFill>
                  <a:schemeClr val="tx1"/>
                </a:solidFill>
                <a:latin typeface="+mn-lt"/>
              </a:rPr>
              <a:t>BESt</a:t>
            </a:r>
            <a:r>
              <a:rPr lang="en-US" sz="1100" dirty="0">
                <a:solidFill>
                  <a:schemeClr val="tx1"/>
                </a:solidFill>
                <a:latin typeface="+mn-lt"/>
              </a:rPr>
              <a:t> (existing, Canada), Green Globes (existing)</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24DC20-990B-488F-BDE2-FBA0212E8852}"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7563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solidFill>
                  <a:schemeClr val="tx1"/>
                </a:solidFill>
                <a:latin typeface="+mn-lt"/>
              </a:rPr>
              <a:t>Envision</a:t>
            </a:r>
          </a:p>
          <a:p>
            <a:pPr marL="342875" indent="-342875">
              <a:spcAft>
                <a:spcPts val="600"/>
              </a:spcAft>
              <a:buFont typeface="Arial" pitchFamily="34" charset="0"/>
              <a:buChar char="•"/>
            </a:pPr>
            <a:r>
              <a:rPr lang="en-US" sz="1100" b="0" dirty="0">
                <a:solidFill>
                  <a:schemeClr val="tx1"/>
                </a:solidFill>
                <a:latin typeface="+mn-lt"/>
              </a:rPr>
              <a:t>Think LEED</a:t>
            </a:r>
            <a:r>
              <a:rPr lang="en-US" sz="1100" b="0" baseline="30000" dirty="0">
                <a:solidFill>
                  <a:schemeClr val="tx1"/>
                </a:solidFill>
                <a:latin typeface="+mn-lt"/>
              </a:rPr>
              <a:t>®</a:t>
            </a:r>
            <a:r>
              <a:rPr lang="en-US" sz="1100" b="0" dirty="0">
                <a:solidFill>
                  <a:schemeClr val="tx1"/>
                </a:solidFill>
                <a:latin typeface="+mn-lt"/>
              </a:rPr>
              <a:t>, only enhanced and applicable to all types of infrastructure</a:t>
            </a:r>
          </a:p>
          <a:p>
            <a:pPr marL="342875" indent="-342875">
              <a:spcAft>
                <a:spcPts val="600"/>
              </a:spcAft>
              <a:buFont typeface="Arial" pitchFamily="34" charset="0"/>
              <a:buChar char="•"/>
            </a:pPr>
            <a:r>
              <a:rPr lang="en-US" sz="1100" b="0" dirty="0">
                <a:solidFill>
                  <a:schemeClr val="tx1"/>
                </a:solidFill>
                <a:latin typeface="+mn-lt"/>
              </a:rPr>
              <a:t>Objectives are outcome based – with a goal of no impact or restorative performance</a:t>
            </a:r>
          </a:p>
          <a:p>
            <a:pPr marL="342875" indent="-342875">
              <a:spcAft>
                <a:spcPts val="600"/>
              </a:spcAft>
              <a:buFont typeface="Arial" pitchFamily="34" charset="0"/>
              <a:buChar char="•"/>
            </a:pPr>
            <a:r>
              <a:rPr lang="en-US" sz="1100" b="0" dirty="0">
                <a:solidFill>
                  <a:schemeClr val="tx1"/>
                </a:solidFill>
                <a:latin typeface="+mn-lt"/>
              </a:rPr>
              <a:t>55 credits across 5 categories</a:t>
            </a:r>
          </a:p>
          <a:p>
            <a:pPr marL="342875" indent="-342875">
              <a:spcAft>
                <a:spcPts val="600"/>
              </a:spcAft>
              <a:buFont typeface="Arial" pitchFamily="34" charset="0"/>
              <a:buChar char="•"/>
            </a:pPr>
            <a:r>
              <a:rPr lang="en-US" sz="1100" b="0" dirty="0">
                <a:solidFill>
                  <a:schemeClr val="tx1"/>
                </a:solidFill>
                <a:latin typeface="+mn-lt"/>
              </a:rPr>
              <a:t>Credits are flexible and reward design and innovation</a:t>
            </a:r>
          </a:p>
          <a:p>
            <a:endParaRPr lang="en-US" sz="1100" b="0" dirty="0">
              <a:solidFill>
                <a:schemeClr val="tx1"/>
              </a:solidFill>
              <a:latin typeface="+mn-lt"/>
            </a:endParaRPr>
          </a:p>
        </p:txBody>
      </p:sp>
      <p:sp>
        <p:nvSpPr>
          <p:cNvPr id="4" name="Slide Number Placeholder 3"/>
          <p:cNvSpPr>
            <a:spLocks noGrp="1"/>
          </p:cNvSpPr>
          <p:nvPr>
            <p:ph type="sldNum" sz="quarter" idx="10"/>
          </p:nvPr>
        </p:nvSpPr>
        <p:spPr/>
        <p:txBody>
          <a:bodyPr/>
          <a:lstStyle/>
          <a:p>
            <a:fld id="{609A5FA8-CB2F-4917-9664-D06D71D3981E}" type="slidenum">
              <a:rPr lang="en-US" smtClean="0"/>
              <a:t>7</a:t>
            </a:fld>
            <a:endParaRPr lang="en-US" dirty="0"/>
          </a:p>
        </p:txBody>
      </p:sp>
    </p:spTree>
    <p:extLst>
      <p:ext uri="{BB962C8B-B14F-4D97-AF65-F5344CB8AC3E}">
        <p14:creationId xmlns:p14="http://schemas.microsoft.com/office/powerpoint/2010/main" val="172720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4334">
              <a:defRPr/>
            </a:pPr>
            <a:r>
              <a:rPr lang="en-US" sz="1100" i="1" dirty="0">
                <a:solidFill>
                  <a:schemeClr val="tx1"/>
                </a:solidFill>
              </a:rPr>
              <a:t>First Point:</a:t>
            </a:r>
            <a:r>
              <a:rPr lang="en-US" sz="1100" dirty="0">
                <a:solidFill>
                  <a:schemeClr val="tx1"/>
                </a:solidFill>
              </a:rPr>
              <a:t> </a:t>
            </a:r>
          </a:p>
          <a:p>
            <a:pPr marL="171450" indent="-171450" defTabSz="914334">
              <a:buFont typeface="Arial" pitchFamily="34" charset="0"/>
              <a:buChar char="•"/>
              <a:defRPr/>
            </a:pPr>
            <a:r>
              <a:rPr lang="en-US" sz="1100" dirty="0">
                <a:solidFill>
                  <a:schemeClr val="tx1"/>
                </a:solidFill>
              </a:rPr>
              <a:t>Envision is a system that is applicable to all types and sizes of infrastructure projects</a:t>
            </a:r>
          </a:p>
          <a:p>
            <a:pPr marL="171450" indent="-171450" defTabSz="914334">
              <a:buFont typeface="Arial" pitchFamily="34" charset="0"/>
              <a:buChar char="•"/>
              <a:defRPr/>
            </a:pPr>
            <a:r>
              <a:rPr lang="en-US" sz="1100" dirty="0">
                <a:solidFill>
                  <a:schemeClr val="tx1"/>
                </a:solidFill>
              </a:rPr>
              <a:t>Most sustainability rating systems for infrastructure are sector specific or regionally based. Before Envision, there was no comprehensive system in either Canada or the US that covered all aspects of infrastructure.  </a:t>
            </a:r>
          </a:p>
          <a:p>
            <a:pPr marL="171450" indent="-171450" defTabSz="914334">
              <a:buFont typeface="Arial" pitchFamily="34" charset="0"/>
              <a:buChar char="•"/>
              <a:defRPr/>
            </a:pPr>
            <a:r>
              <a:rPr lang="en-US" sz="1100" dirty="0">
                <a:solidFill>
                  <a:schemeClr val="tx1"/>
                </a:solidFill>
              </a:rPr>
              <a:t>Envision is designed to fill this need. Envision draws on a number of existing standards such as LEED, </a:t>
            </a:r>
            <a:r>
              <a:rPr lang="en-US" sz="1100" dirty="0" err="1">
                <a:solidFill>
                  <a:schemeClr val="tx1"/>
                </a:solidFill>
              </a:rPr>
              <a:t>Greenroads</a:t>
            </a:r>
            <a:r>
              <a:rPr lang="en-US" sz="1100" dirty="0">
                <a:solidFill>
                  <a:schemeClr val="tx1"/>
                </a:solidFill>
              </a:rPr>
              <a:t>, CEEQUAL, and Sustainable Sites. It is meant to address all environmental, economic and social aspects of a project, rather than a single project attribute, or a small sub-set of attributes. It recognizes the value of other standards, and uses those that are considered to be best practice. In this way Envision does not attempt to “re-invent the wheel”, rather it is meant to amalgamate and standardize existing frameworks to improve planning and design processes, and recognize genuine leadership.</a:t>
            </a:r>
          </a:p>
          <a:p>
            <a:pPr defTabSz="864818">
              <a:defRPr/>
            </a:pPr>
            <a:endParaRPr lang="en-US" sz="1100" dirty="0">
              <a:solidFill>
                <a:schemeClr val="tx1"/>
              </a:solidFill>
            </a:endParaRPr>
          </a:p>
          <a:p>
            <a:pPr defTabSz="897206" fontAlgn="base">
              <a:spcBef>
                <a:spcPct val="30000"/>
              </a:spcBef>
              <a:spcAft>
                <a:spcPct val="0"/>
              </a:spcAft>
              <a:defRPr/>
            </a:pPr>
            <a:r>
              <a:rPr lang="en-US" sz="1100" i="1" dirty="0">
                <a:solidFill>
                  <a:schemeClr val="tx1"/>
                </a:solidFill>
                <a:ea typeface="MS PGothic" pitchFamily="34" charset="-128"/>
              </a:rPr>
              <a:t>Second Point:</a:t>
            </a:r>
          </a:p>
          <a:p>
            <a:pPr>
              <a:defRPr/>
            </a:pPr>
            <a:r>
              <a:rPr lang="en-US" sz="1100" dirty="0">
                <a:solidFill>
                  <a:schemeClr val="tx1"/>
                </a:solidFill>
              </a:rPr>
              <a:t>Infrastructure elements aren’t like buildings</a:t>
            </a:r>
          </a:p>
          <a:p>
            <a:pPr lvl="1">
              <a:defRPr/>
            </a:pPr>
            <a:r>
              <a:rPr lang="en-US" sz="1100" dirty="0">
                <a:solidFill>
                  <a:schemeClr val="tx1"/>
                </a:solidFill>
              </a:rPr>
              <a:t>Buildings:</a:t>
            </a:r>
          </a:p>
          <a:p>
            <a:pPr lvl="2">
              <a:defRPr/>
            </a:pPr>
            <a:r>
              <a:rPr lang="en-US" sz="1100" dirty="0">
                <a:solidFill>
                  <a:schemeClr val="tx1"/>
                </a:solidFill>
              </a:rPr>
              <a:t>- Are generally under the control of a single entity</a:t>
            </a:r>
          </a:p>
          <a:p>
            <a:pPr lvl="2">
              <a:defRPr/>
            </a:pPr>
            <a:r>
              <a:rPr lang="en-US" sz="1100" dirty="0">
                <a:solidFill>
                  <a:schemeClr val="tx1"/>
                </a:solidFill>
              </a:rPr>
              <a:t>- One</a:t>
            </a:r>
            <a:r>
              <a:rPr lang="en-US" sz="1100" baseline="0" dirty="0">
                <a:solidFill>
                  <a:schemeClr val="tx1"/>
                </a:solidFill>
              </a:rPr>
              <a:t> can </a:t>
            </a:r>
            <a:r>
              <a:rPr lang="en-US" sz="1100" dirty="0">
                <a:solidFill>
                  <a:schemeClr val="tx1"/>
                </a:solidFill>
              </a:rPr>
              <a:t>readily optimize building systems</a:t>
            </a:r>
          </a:p>
          <a:p>
            <a:pPr lvl="2">
              <a:defRPr/>
            </a:pPr>
            <a:r>
              <a:rPr lang="en-US" sz="1100" dirty="0">
                <a:solidFill>
                  <a:schemeClr val="tx1"/>
                </a:solidFill>
              </a:rPr>
              <a:t>- There is generally limited mandate</a:t>
            </a:r>
            <a:r>
              <a:rPr lang="en-US" sz="1100" baseline="0" dirty="0">
                <a:solidFill>
                  <a:schemeClr val="tx1"/>
                </a:solidFill>
              </a:rPr>
              <a:t> or </a:t>
            </a:r>
            <a:r>
              <a:rPr lang="en-US" sz="1100" dirty="0">
                <a:solidFill>
                  <a:schemeClr val="tx1"/>
                </a:solidFill>
              </a:rPr>
              <a:t>interest in the broader spectrum of sustainability</a:t>
            </a:r>
          </a:p>
          <a:p>
            <a:pPr lvl="2">
              <a:defRPr/>
            </a:pPr>
            <a:r>
              <a:rPr lang="en-US" sz="1100" dirty="0">
                <a:solidFill>
                  <a:schemeClr val="tx1"/>
                </a:solidFill>
              </a:rPr>
              <a:t>- Building</a:t>
            </a:r>
            <a:r>
              <a:rPr lang="en-US" sz="1100" baseline="0" dirty="0">
                <a:solidFill>
                  <a:schemeClr val="tx1"/>
                </a:solidFill>
              </a:rPr>
              <a:t> owners and managers are </a:t>
            </a:r>
            <a:r>
              <a:rPr lang="en-US" sz="1100" dirty="0">
                <a:solidFill>
                  <a:schemeClr val="tx1"/>
                </a:solidFill>
              </a:rPr>
              <a:t>not legally</a:t>
            </a:r>
            <a:r>
              <a:rPr lang="en-US" sz="1100" baseline="0" dirty="0">
                <a:solidFill>
                  <a:schemeClr val="tx1"/>
                </a:solidFill>
              </a:rPr>
              <a:t> responsible for addressing most stakeholder concerns</a:t>
            </a:r>
            <a:endParaRPr lang="en-US" sz="1100" dirty="0">
              <a:solidFill>
                <a:schemeClr val="tx1"/>
              </a:solidFill>
            </a:endParaRPr>
          </a:p>
          <a:p>
            <a:pPr lvl="1">
              <a:defRPr/>
            </a:pPr>
            <a:r>
              <a:rPr lang="en-US" sz="1100" dirty="0">
                <a:solidFill>
                  <a:schemeClr val="tx1"/>
                </a:solidFill>
              </a:rPr>
              <a:t>On the other hand, for Infrastructure,</a:t>
            </a:r>
          </a:p>
          <a:p>
            <a:pPr marL="914334" lvl="2">
              <a:defRPr/>
            </a:pPr>
            <a:r>
              <a:rPr lang="en-US" sz="1100" dirty="0">
                <a:solidFill>
                  <a:schemeClr val="tx1"/>
                </a:solidFill>
              </a:rPr>
              <a:t>- There</a:t>
            </a:r>
            <a:r>
              <a:rPr lang="en-US" sz="1100" baseline="0" dirty="0">
                <a:solidFill>
                  <a:schemeClr val="tx1"/>
                </a:solidFill>
              </a:rPr>
              <a:t> is </a:t>
            </a:r>
            <a:r>
              <a:rPr lang="en-US" sz="1100" dirty="0">
                <a:solidFill>
                  <a:schemeClr val="tx1"/>
                </a:solidFill>
              </a:rPr>
              <a:t>no single responsible entity</a:t>
            </a:r>
          </a:p>
          <a:p>
            <a:pPr marL="914334" lvl="2">
              <a:defRPr/>
            </a:pPr>
            <a:r>
              <a:rPr lang="en-US" sz="1100" dirty="0">
                <a:solidFill>
                  <a:schemeClr val="tx1"/>
                </a:solidFill>
              </a:rPr>
              <a:t>- Multiple departments with different issues, agendas, schedules, budgets, customers are involved</a:t>
            </a:r>
          </a:p>
          <a:p>
            <a:pPr lvl="2">
              <a:defRPr/>
            </a:pPr>
            <a:r>
              <a:rPr lang="en-US" sz="1100" dirty="0">
                <a:solidFill>
                  <a:schemeClr val="tx1"/>
                </a:solidFill>
              </a:rPr>
              <a:t>- Requires</a:t>
            </a:r>
            <a:r>
              <a:rPr lang="en-US" sz="1100" baseline="0" dirty="0">
                <a:solidFill>
                  <a:schemeClr val="tx1"/>
                </a:solidFill>
              </a:rPr>
              <a:t> i</a:t>
            </a:r>
            <a:r>
              <a:rPr lang="en-US" sz="1100" dirty="0">
                <a:solidFill>
                  <a:schemeClr val="tx1"/>
                </a:solidFill>
              </a:rPr>
              <a:t>ntegration at the city/community and regional levels</a:t>
            </a:r>
          </a:p>
          <a:p>
            <a:pPr lvl="2">
              <a:defRPr/>
            </a:pPr>
            <a:r>
              <a:rPr lang="en-US" sz="1100" dirty="0">
                <a:solidFill>
                  <a:schemeClr val="tx1"/>
                </a:solidFill>
              </a:rPr>
              <a:t>- Public</a:t>
            </a:r>
            <a:r>
              <a:rPr lang="en-US" sz="1100" baseline="0" dirty="0">
                <a:solidFill>
                  <a:schemeClr val="tx1"/>
                </a:solidFill>
              </a:rPr>
              <a:t> funding means that designs must be responsive to public needs</a:t>
            </a:r>
            <a:endParaRPr lang="en-US" sz="1100" dirty="0">
              <a:solidFill>
                <a:schemeClr val="tx1"/>
              </a:solidFill>
            </a:endParaRPr>
          </a:p>
        </p:txBody>
      </p:sp>
      <p:sp>
        <p:nvSpPr>
          <p:cNvPr id="4" name="Slide Number Placeholder 3"/>
          <p:cNvSpPr>
            <a:spLocks noGrp="1"/>
          </p:cNvSpPr>
          <p:nvPr>
            <p:ph type="sldNum" sz="quarter" idx="10"/>
          </p:nvPr>
        </p:nvSpPr>
        <p:spPr/>
        <p:txBody>
          <a:bodyPr/>
          <a:lstStyle/>
          <a:p>
            <a:fld id="{21D48277-8CA9-4BFA-8000-4617674F29D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5001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categories, 60 credits</a:t>
            </a:r>
          </a:p>
          <a:p>
            <a:r>
              <a:rPr lang="en-US" dirty="0"/>
              <a:t>This looks a lot like LEED, </a:t>
            </a:r>
          </a:p>
          <a:p>
            <a:r>
              <a:rPr lang="en-US" dirty="0"/>
              <a:t>If used as an outline</a:t>
            </a:r>
            <a:r>
              <a:rPr lang="en-US" baseline="0" dirty="0"/>
              <a:t> for a design study report it forces a designer to consider </a:t>
            </a:r>
            <a:endParaRPr lang="en-US" dirty="0"/>
          </a:p>
        </p:txBody>
      </p:sp>
      <p:sp>
        <p:nvSpPr>
          <p:cNvPr id="4" name="Slide Number Placeholder 3"/>
          <p:cNvSpPr>
            <a:spLocks noGrp="1"/>
          </p:cNvSpPr>
          <p:nvPr>
            <p:ph type="sldNum" sz="quarter" idx="10"/>
          </p:nvPr>
        </p:nvSpPr>
        <p:spPr/>
        <p:txBody>
          <a:bodyPr/>
          <a:lstStyle/>
          <a:p>
            <a:fld id="{609A5FA8-CB2F-4917-9664-D06D71D3981E}" type="slidenum">
              <a:rPr lang="en-US" smtClean="0"/>
              <a:t>9</a:t>
            </a:fld>
            <a:endParaRPr lang="en-US" dirty="0"/>
          </a:p>
        </p:txBody>
      </p:sp>
    </p:spTree>
    <p:extLst>
      <p:ext uri="{BB962C8B-B14F-4D97-AF65-F5344CB8AC3E}">
        <p14:creationId xmlns:p14="http://schemas.microsoft.com/office/powerpoint/2010/main" val="2397274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Intro_Grey/Orange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a:t>Click icon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Text Placeholder 8"/>
          <p:cNvSpPr>
            <a:spLocks noGrp="1"/>
          </p:cNvSpPr>
          <p:nvPr>
            <p:ph type="body" sz="quarter" idx="14"/>
          </p:nvPr>
        </p:nvSpPr>
        <p:spPr>
          <a:xfrm>
            <a:off x="304800" y="2057400"/>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rgbClr val="FF9B26"/>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a:t>Edit Master text styles</a:t>
            </a:r>
          </a:p>
        </p:txBody>
      </p:sp>
      <p:sp>
        <p:nvSpPr>
          <p:cNvPr id="12" name="Text Placeholder 8"/>
          <p:cNvSpPr>
            <a:spLocks noGrp="1"/>
          </p:cNvSpPr>
          <p:nvPr>
            <p:ph type="body" sz="quarter" idx="15"/>
          </p:nvPr>
        </p:nvSpPr>
        <p:spPr>
          <a:xfrm>
            <a:off x="304800" y="6248400"/>
            <a:ext cx="3352800" cy="307777"/>
          </a:xfrm>
          <a:noFill/>
        </p:spPr>
        <p:txBody>
          <a:bodyPr wrap="square" rtlCol="0">
            <a:spAutoFit/>
          </a:bodyPr>
          <a:lstStyle>
            <a:lvl1pPr marL="0" algn="l" defTabSz="914400" rtl="0" eaLnBrk="1" latinLnBrk="0" hangingPunct="1">
              <a:spcAft>
                <a:spcPts val="300"/>
              </a:spcAft>
              <a:buNone/>
              <a:defRPr lang="en-US" sz="1400" kern="1200" dirty="0" smtClean="0">
                <a:solidFill>
                  <a:schemeClr val="bg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4" name="Text Placeholder 13"/>
          <p:cNvSpPr>
            <a:spLocks noGrp="1"/>
          </p:cNvSpPr>
          <p:nvPr>
            <p:ph type="body" sz="quarter" idx="17"/>
          </p:nvPr>
        </p:nvSpPr>
        <p:spPr>
          <a:xfrm>
            <a:off x="304800" y="457200"/>
            <a:ext cx="8229600" cy="1447800"/>
          </a:xfrm>
        </p:spPr>
        <p:txBody>
          <a:bodyPr>
            <a:normAutofit/>
          </a:bodyPr>
          <a:lstStyle>
            <a:lvl1pPr marL="0" indent="0">
              <a:defRPr sz="4400"/>
            </a:lvl1pPr>
          </a:lstStyle>
          <a:p>
            <a:pPr lvl="0"/>
            <a:r>
              <a:rPr lang="en-US"/>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Orange Blank">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990884"/>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hite Intro_Grey/Orange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dirty="0"/>
              <a:t>Click icon to add picture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10" name="Text Placeholder 8"/>
          <p:cNvSpPr>
            <a:spLocks noGrp="1"/>
          </p:cNvSpPr>
          <p:nvPr>
            <p:ph type="body" sz="quarter" idx="14"/>
          </p:nvPr>
        </p:nvSpPr>
        <p:spPr>
          <a:xfrm>
            <a:off x="304800" y="2057400"/>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rgbClr val="FF9B26"/>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sp>
        <p:nvSpPr>
          <p:cNvPr id="12" name="Text Placeholder 8"/>
          <p:cNvSpPr>
            <a:spLocks noGrp="1"/>
          </p:cNvSpPr>
          <p:nvPr>
            <p:ph type="body" sz="quarter" idx="15"/>
          </p:nvPr>
        </p:nvSpPr>
        <p:spPr>
          <a:xfrm>
            <a:off x="304800" y="6248400"/>
            <a:ext cx="3352800" cy="307777"/>
          </a:xfrm>
          <a:noFill/>
        </p:spPr>
        <p:txBody>
          <a:bodyPr wrap="square" rtlCol="0">
            <a:spAutoFit/>
          </a:bodyPr>
          <a:lstStyle>
            <a:lvl1pPr marL="0" algn="l" defTabSz="914400" rtl="0" eaLnBrk="1" latinLnBrk="0" hangingPunct="1">
              <a:spcAft>
                <a:spcPts val="300"/>
              </a:spcAft>
              <a:buNone/>
              <a:defRPr lang="en-US" sz="1400" kern="1200" dirty="0" smtClean="0">
                <a:solidFill>
                  <a:schemeClr val="bg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14" name="Text Placeholder 13"/>
          <p:cNvSpPr>
            <a:spLocks noGrp="1"/>
          </p:cNvSpPr>
          <p:nvPr>
            <p:ph type="body" sz="quarter" idx="17"/>
          </p:nvPr>
        </p:nvSpPr>
        <p:spPr>
          <a:xfrm>
            <a:off x="304800" y="457200"/>
            <a:ext cx="8229600" cy="1447800"/>
          </a:xfrm>
        </p:spPr>
        <p:txBody>
          <a:bodyPr>
            <a:normAutofit/>
          </a:bodyPr>
          <a:lstStyle>
            <a:lvl1pPr marL="0" indent="0">
              <a:defRPr sz="4400"/>
            </a:lvl1pPr>
          </a:lstStyle>
          <a:p>
            <a:pPr lvl="0"/>
            <a:r>
              <a:rPr lang="en-US" dirty="0"/>
              <a:t>Click to edit Master text styles</a:t>
            </a:r>
          </a:p>
        </p:txBody>
      </p:sp>
    </p:spTree>
    <p:extLst>
      <p:ext uri="{BB962C8B-B14F-4D97-AF65-F5344CB8AC3E}">
        <p14:creationId xmlns:p14="http://schemas.microsoft.com/office/powerpoint/2010/main" val="343024513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 Intro_Orange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dirty="0"/>
              <a:t>Click icon to add picture</a:t>
            </a:r>
          </a:p>
        </p:txBody>
      </p:sp>
      <p:sp>
        <p:nvSpPr>
          <p:cNvPr id="10" name="Text Placeholder 8"/>
          <p:cNvSpPr>
            <a:spLocks noGrp="1"/>
          </p:cNvSpPr>
          <p:nvPr>
            <p:ph type="body" sz="quarter" idx="14"/>
          </p:nvPr>
        </p:nvSpPr>
        <p:spPr>
          <a:xfrm>
            <a:off x="304800" y="2054423"/>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rgbClr val="FF9B26"/>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sp>
        <p:nvSpPr>
          <p:cNvPr id="12" name="Text Placeholder 8"/>
          <p:cNvSpPr>
            <a:spLocks noGrp="1"/>
          </p:cNvSpPr>
          <p:nvPr>
            <p:ph type="body" sz="quarter" idx="15"/>
          </p:nvPr>
        </p:nvSpPr>
        <p:spPr>
          <a:xfrm>
            <a:off x="304800" y="6248400"/>
            <a:ext cx="3352800" cy="307777"/>
          </a:xfrm>
          <a:noFill/>
        </p:spPr>
        <p:txBody>
          <a:bodyPr wrap="square" rtlCol="0">
            <a:spAutoFit/>
          </a:bodyPr>
          <a:lstStyle>
            <a:lvl1pPr marL="0" algn="l" defTabSz="914400" rtl="0" eaLnBrk="1" latinLnBrk="0" hangingPunct="1">
              <a:spcAft>
                <a:spcPts val="300"/>
              </a:spcAft>
              <a:buNone/>
              <a:defRPr lang="en-US" sz="1400" kern="1200" dirty="0" smtClean="0">
                <a:solidFill>
                  <a:schemeClr val="bg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7" name="Text Placeholder 13"/>
          <p:cNvSpPr>
            <a:spLocks noGrp="1"/>
          </p:cNvSpPr>
          <p:nvPr>
            <p:ph type="body" sz="quarter" idx="17"/>
          </p:nvPr>
        </p:nvSpPr>
        <p:spPr>
          <a:xfrm>
            <a:off x="304800" y="457200"/>
            <a:ext cx="8229600" cy="762000"/>
          </a:xfrm>
        </p:spPr>
        <p:txBody>
          <a:bodyPr>
            <a:normAutofit/>
          </a:bodyPr>
          <a:lstStyle>
            <a:lvl1pPr>
              <a:defRPr sz="4400"/>
            </a:lvl1pPr>
          </a:lstStyle>
          <a:p>
            <a:pPr lvl="0"/>
            <a:r>
              <a:rPr lang="en-US"/>
              <a:t>Click to edit Master text styles</a:t>
            </a:r>
          </a:p>
        </p:txBody>
      </p:sp>
    </p:spTree>
    <p:extLst>
      <p:ext uri="{BB962C8B-B14F-4D97-AF65-F5344CB8AC3E}">
        <p14:creationId xmlns:p14="http://schemas.microsoft.com/office/powerpoint/2010/main" val="238318549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Grey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rgbClr val="8B8376"/>
                </a:solidFill>
                <a:latin typeface="Century Gothic" pitchFamily="34" charset="0"/>
              </a:defRPr>
            </a:lvl1pPr>
          </a:lstStyle>
          <a:p>
            <a:r>
              <a:rPr lang="en-US"/>
              <a:t>Click to edit Master title style</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rgbClr val="8B8376"/>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rgbClr val="8B8376"/>
                </a:solidFill>
              </a:defRPr>
            </a:lvl1pPr>
          </a:lstStyle>
          <a:p>
            <a:pPr lvl="0"/>
            <a:r>
              <a:rPr lang="en-US" dirty="0"/>
              <a:t>Click to edit text </a:t>
            </a:r>
          </a:p>
        </p:txBody>
      </p:sp>
    </p:spTree>
    <p:extLst>
      <p:ext uri="{BB962C8B-B14F-4D97-AF65-F5344CB8AC3E}">
        <p14:creationId xmlns:p14="http://schemas.microsoft.com/office/powerpoint/2010/main" val="42811870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range Title Only-White Typ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extLst>
      <p:ext uri="{BB962C8B-B14F-4D97-AF65-F5344CB8AC3E}">
        <p14:creationId xmlns:p14="http://schemas.microsoft.com/office/powerpoint/2010/main" val="40352110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Gray Title Only-White Type">
    <p:bg>
      <p:bgPr>
        <a:solidFill>
          <a:srgbClr val="8B837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extLst>
      <p:ext uri="{BB962C8B-B14F-4D97-AF65-F5344CB8AC3E}">
        <p14:creationId xmlns:p14="http://schemas.microsoft.com/office/powerpoint/2010/main" val="20344876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Tree>
    <p:extLst>
      <p:ext uri="{BB962C8B-B14F-4D97-AF65-F5344CB8AC3E}">
        <p14:creationId xmlns:p14="http://schemas.microsoft.com/office/powerpoint/2010/main" val="670593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Orange 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40228707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Gray 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16898698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White Title Slide-Grey Typ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a:prstGeom prst="rect">
            <a:avLst/>
          </a:prstGeom>
        </p:spPr>
        <p:txBody>
          <a:bodyPr anchor="t"/>
          <a:lstStyle>
            <a:lvl1pPr algn="l">
              <a:defRPr b="1">
                <a:solidFill>
                  <a:srgbClr val="8B8376"/>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57200" y="3886200"/>
            <a:ext cx="8229600" cy="1752600"/>
          </a:xfrm>
        </p:spPr>
        <p:txBody>
          <a:bodyPr anchor="t"/>
          <a:lstStyle>
            <a:lvl1pPr marL="0" indent="0" algn="l">
              <a:buNone/>
              <a:defRPr b="1">
                <a:solidFill>
                  <a:srgbClr val="8B8376"/>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352800" y="6324600"/>
            <a:ext cx="1295400" cy="365125"/>
          </a:xfrm>
          <a:prstGeom prst="rect">
            <a:avLst/>
          </a:prstGeom>
        </p:spPr>
        <p:txBody>
          <a:bodyPr anchor="t"/>
          <a:lstStyle>
            <a:lvl1pPr>
              <a:defRPr>
                <a:latin typeface="Century Gothic" pitchFamily="34" charset="0"/>
              </a:defRPr>
            </a:lvl1pPr>
          </a:lstStyle>
          <a:p>
            <a:fld id="{5620D1E8-036D-45B0-B442-4169D32A137A}" type="datetimeFigureOut">
              <a:rPr lang="en-US" smtClean="0"/>
              <a:pPr/>
              <a:t>10/31/2016</a:t>
            </a:fld>
            <a:endParaRPr lang="en-US" dirty="0"/>
          </a:p>
        </p:txBody>
      </p:sp>
      <p:sp>
        <p:nvSpPr>
          <p:cNvPr id="5" name="Footer Placeholder 4"/>
          <p:cNvSpPr>
            <a:spLocks noGrp="1"/>
          </p:cNvSpPr>
          <p:nvPr>
            <p:ph type="ftr" sz="quarter" idx="11"/>
          </p:nvPr>
        </p:nvSpPr>
        <p:spPr>
          <a:xfrm>
            <a:off x="457200" y="6324600"/>
            <a:ext cx="2895600" cy="365125"/>
          </a:xfrm>
          <a:prstGeom prst="rect">
            <a:avLst/>
          </a:prstGeom>
        </p:spPr>
        <p:txBody>
          <a:bodyPr anchor="t"/>
          <a:lstStyle>
            <a:lvl1pPr>
              <a:defRPr>
                <a:latin typeface="Century Gothic" pitchFamily="34" charset="0"/>
              </a:defRPr>
            </a:lvl1pPr>
          </a:lstStyle>
          <a:p>
            <a:endParaRPr lang="en-US" dirty="0"/>
          </a:p>
        </p:txBody>
      </p:sp>
      <p:sp>
        <p:nvSpPr>
          <p:cNvPr id="6" name="Slide Number Placeholder 5"/>
          <p:cNvSpPr>
            <a:spLocks noGrp="1"/>
          </p:cNvSpPr>
          <p:nvPr>
            <p:ph type="sldNum" sz="quarter" idx="12"/>
          </p:nvPr>
        </p:nvSpPr>
        <p:spPr>
          <a:xfrm>
            <a:off x="4648200" y="6324600"/>
            <a:ext cx="1295400" cy="365125"/>
          </a:xfrm>
          <a:prstGeom prst="rect">
            <a:avLst/>
          </a:prstGeom>
        </p:spPr>
        <p:txBody>
          <a:bodyPr anchor="t"/>
          <a:lstStyle>
            <a:lvl1pPr>
              <a:defRPr>
                <a:latin typeface="Century Gothic" pitchFamily="34" charset="0"/>
              </a:defRPr>
            </a:lvl1pPr>
          </a:lstStyle>
          <a:p>
            <a:fld id="{3178CFF5-1EF5-4FDA-A119-3041D8D196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Tree>
    <p:extLst>
      <p:ext uri="{BB962C8B-B14F-4D97-AF65-F5344CB8AC3E}">
        <p14:creationId xmlns:p14="http://schemas.microsoft.com/office/powerpoint/2010/main" val="129556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Gray Blank">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Orange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3440172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Gray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solidFill>
                  <a:prstClr val="white"/>
                </a:solidFill>
              </a:rPr>
              <a:pPr/>
              <a:t>10/31/2016</a:t>
            </a:fld>
            <a:endParaRPr lang="en-US" dirty="0">
              <a:solidFill>
                <a:prstClr val="white"/>
              </a:solidFill>
            </a:endParaRPr>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dirty="0">
              <a:solidFill>
                <a:prstClr val="white"/>
              </a:solidFill>
            </a:endParaRPr>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39079511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te Agenda-Grey/Orange Type">
    <p:spTree>
      <p:nvGrpSpPr>
        <p:cNvPr id="1" name=""/>
        <p:cNvGrpSpPr/>
        <p:nvPr/>
      </p:nvGrpSpPr>
      <p:grpSpPr>
        <a:xfrm>
          <a:off x="0" y="0"/>
          <a:ext cx="0" cy="0"/>
          <a:chOff x="0" y="0"/>
          <a:chExt cx="0" cy="0"/>
        </a:xfrm>
      </p:grpSpPr>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23"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1" i="0" u="none" strike="noStrike" kern="1200" cap="none" spc="0" normalizeH="0" baseline="0" noProof="0" dirty="0" smtClean="0">
                <a:ln>
                  <a:noFill/>
                </a:ln>
                <a:solidFill>
                  <a:srgbClr val="FF9B26"/>
                </a:solidFill>
                <a:effectLst/>
                <a:uLnTx/>
                <a:uFillTx/>
                <a:latin typeface="Century Gothic" pitchFamily="34" charset="0"/>
                <a:ea typeface="+mn-ea"/>
                <a:cs typeface="+mn-cs"/>
              </a:defRPr>
            </a:lvl1pPr>
            <a:lvl2pPr>
              <a:defRPr b="1"/>
            </a:lvl2pPr>
            <a:lvl3pPr>
              <a:defRPr b="1"/>
            </a:lvl3pPr>
            <a:lvl4pPr>
              <a:defRPr b="1"/>
            </a:lvl4pPr>
            <a:lvl5pPr>
              <a:defRPr b="1"/>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Tree>
    <p:extLst>
      <p:ext uri="{BB962C8B-B14F-4D97-AF65-F5344CB8AC3E}">
        <p14:creationId xmlns:p14="http://schemas.microsoft.com/office/powerpoint/2010/main" val="12105746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rey Agenda-White Typ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40996346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range Section Titl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295400" y="511314"/>
            <a:ext cx="78486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5334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8" name="Text Placeholder 7"/>
          <p:cNvSpPr>
            <a:spLocks noGrp="1"/>
          </p:cNvSpPr>
          <p:nvPr>
            <p:ph type="body" sz="quarter" idx="11" hasCustomPrompt="1"/>
          </p:nvPr>
        </p:nvSpPr>
        <p:spPr>
          <a:xfrm>
            <a:off x="533400" y="228600"/>
            <a:ext cx="1447800" cy="990600"/>
          </a:xfrm>
        </p:spPr>
        <p:txBody>
          <a:bodyPr>
            <a:noAutofit/>
          </a:bodyPr>
          <a:lstStyle>
            <a:lvl1pPr>
              <a:buNone/>
              <a:defRPr sz="6000" b="1">
                <a:solidFill>
                  <a:schemeClr val="bg1"/>
                </a:solidFill>
              </a:defRPr>
            </a:lvl1pPr>
          </a:lstStyle>
          <a:p>
            <a:pPr lvl="0"/>
            <a:r>
              <a:rPr lang="en-US" dirty="0"/>
              <a:t>#</a:t>
            </a:r>
          </a:p>
        </p:txBody>
      </p:sp>
    </p:spTree>
    <p:extLst>
      <p:ext uri="{BB962C8B-B14F-4D97-AF65-F5344CB8AC3E}">
        <p14:creationId xmlns:p14="http://schemas.microsoft.com/office/powerpoint/2010/main" val="32201865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Gray Section Titl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858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9" name="Text Placeholder 7"/>
          <p:cNvSpPr>
            <a:spLocks noGrp="1"/>
          </p:cNvSpPr>
          <p:nvPr>
            <p:ph type="body" sz="quarter" idx="11" hasCustomPrompt="1"/>
          </p:nvPr>
        </p:nvSpPr>
        <p:spPr>
          <a:xfrm>
            <a:off x="685800" y="228600"/>
            <a:ext cx="1447800" cy="990600"/>
          </a:xfrm>
        </p:spPr>
        <p:txBody>
          <a:bodyPr>
            <a:noAutofit/>
          </a:bodyPr>
          <a:lstStyle>
            <a:lvl1pPr>
              <a:buNone/>
              <a:defRPr sz="6000" b="1">
                <a:solidFill>
                  <a:schemeClr val="bg1"/>
                </a:solidFill>
              </a:defRPr>
            </a:lvl1pPr>
          </a:lstStyle>
          <a:p>
            <a:pPr lvl="0"/>
            <a:r>
              <a:rPr lang="en-US" dirty="0"/>
              <a:t>#</a:t>
            </a:r>
          </a:p>
        </p:txBody>
      </p:sp>
    </p:spTree>
    <p:extLst>
      <p:ext uri="{BB962C8B-B14F-4D97-AF65-F5344CB8AC3E}">
        <p14:creationId xmlns:p14="http://schemas.microsoft.com/office/powerpoint/2010/main" val="15171295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 Section Title #">
    <p:bg>
      <p:bgRef idx="1001">
        <a:schemeClr val="bg1"/>
      </p:bgRef>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13" name="Text Placeholder 13"/>
          <p:cNvSpPr>
            <a:spLocks noGrp="1"/>
          </p:cNvSpPr>
          <p:nvPr>
            <p:ph type="body" sz="quarter" idx="10"/>
          </p:nvPr>
        </p:nvSpPr>
        <p:spPr>
          <a:xfrm>
            <a:off x="609600" y="1524000"/>
            <a:ext cx="8153400" cy="2923877"/>
          </a:xfrm>
          <a:noFill/>
        </p:spPr>
        <p:txBody>
          <a:bodyPr wrap="square" rtlCol="0">
            <a:spAutoFit/>
          </a:bodyPr>
          <a:lstStyle>
            <a:lvl1pPr marL="0" algn="l" defTabSz="914400" rtl="0" eaLnBrk="1" latinLnBrk="0" hangingPunct="1">
              <a:buNone/>
              <a:defRPr lang="en-US" sz="4000" kern="1200" smtClean="0">
                <a:solidFill>
                  <a:srgbClr val="8B8376"/>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rgbClr val="8B8376"/>
                </a:solidFill>
                <a:latin typeface="Century Gothic" pitchFamily="34" charset="0"/>
                <a:ea typeface="+mn-ea"/>
                <a:cs typeface="+mn-cs"/>
              </a:defRPr>
            </a:lvl3pPr>
            <a:lvl4pPr marL="1825625" indent="-228600" algn="l" defTabSz="914400" rtl="0" eaLnBrk="1" latinLnBrk="0" hangingPunct="1">
              <a:defRPr lang="en-US" sz="4000" kern="1200" smtClean="0">
                <a:solidFill>
                  <a:srgbClr val="8B8376"/>
                </a:solidFill>
                <a:latin typeface="Century Gothic" pitchFamily="34" charset="0"/>
                <a:ea typeface="+mn-ea"/>
                <a:cs typeface="+mn-cs"/>
              </a:defRPr>
            </a:lvl4pPr>
            <a:lvl5pPr marL="2740025" indent="-228600" algn="l" defTabSz="1651000" rtl="0" eaLnBrk="1" latinLnBrk="0" hangingPunct="1">
              <a:defRPr lang="en-US" sz="4000" kern="1200" dirty="0" smtClean="0">
                <a:solidFill>
                  <a:srgbClr val="8B8376"/>
                </a:solidFill>
                <a:latin typeface="Century Gothic"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8" name="Text Placeholder 7"/>
          <p:cNvSpPr>
            <a:spLocks noGrp="1"/>
          </p:cNvSpPr>
          <p:nvPr>
            <p:ph type="body" sz="quarter" idx="11" hasCustomPrompt="1"/>
          </p:nvPr>
        </p:nvSpPr>
        <p:spPr>
          <a:xfrm>
            <a:off x="609600" y="228600"/>
            <a:ext cx="1447800" cy="990600"/>
          </a:xfrm>
        </p:spPr>
        <p:txBody>
          <a:bodyPr>
            <a:noAutofit/>
          </a:bodyPr>
          <a:lstStyle>
            <a:lvl1pPr>
              <a:buNone/>
              <a:defRPr sz="6000" b="1">
                <a:solidFill>
                  <a:srgbClr val="8B8376"/>
                </a:solidFill>
              </a:defRPr>
            </a:lvl1pPr>
          </a:lstStyle>
          <a:p>
            <a:pPr lvl="0"/>
            <a:r>
              <a:rPr lang="en-US" dirty="0"/>
              <a:t>#</a:t>
            </a:r>
          </a:p>
        </p:txBody>
      </p:sp>
    </p:spTree>
    <p:extLst>
      <p:ext uri="{BB962C8B-B14F-4D97-AF65-F5344CB8AC3E}">
        <p14:creationId xmlns:p14="http://schemas.microsoft.com/office/powerpoint/2010/main" val="213758611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White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rgbClr val="8B8376"/>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8B8376"/>
                </a:solidFill>
                <a:latin typeface="Century Gothic" pitchFamily="34" charset="0"/>
              </a:defRPr>
            </a:lvl1pPr>
            <a:lvl2pPr>
              <a:defRPr sz="2800">
                <a:solidFill>
                  <a:srgbClr val="8B8376"/>
                </a:solidFill>
                <a:latin typeface="Century Gothic" pitchFamily="34" charset="0"/>
              </a:defRPr>
            </a:lvl2pPr>
            <a:lvl3pPr>
              <a:defRPr sz="2400">
                <a:solidFill>
                  <a:srgbClr val="8B8376"/>
                </a:solidFill>
                <a:latin typeface="Century Gothic" pitchFamily="34" charset="0"/>
              </a:defRPr>
            </a:lvl3pPr>
            <a:lvl4pPr>
              <a:defRPr sz="2000">
                <a:solidFill>
                  <a:srgbClr val="8B8376"/>
                </a:solidFill>
                <a:latin typeface="Century Gothic" pitchFamily="34" charset="0"/>
              </a:defRPr>
            </a:lvl4pPr>
            <a:lvl5pPr>
              <a:defRPr sz="2000">
                <a:solidFill>
                  <a:srgbClr val="8B8376"/>
                </a:solidFill>
                <a:latin typeface="Century Gothic"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rgbClr val="8B8376"/>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9" name="Date Placeholder 3"/>
          <p:cNvSpPr>
            <a:spLocks noGrp="1"/>
          </p:cNvSpPr>
          <p:nvPr>
            <p:ph type="dt" sz="half" idx="10"/>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0"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40941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Orange 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chemeClr val="bg1"/>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3773577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Gray 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8B8376"/>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solidFill>
                  <a:prstClr val="white"/>
                </a:solidFill>
              </a:rPr>
              <a:pPr/>
              <a:t>10/31/2016</a:t>
            </a:fld>
            <a:endParaRPr lang="en-US" dirty="0">
              <a:solidFill>
                <a:prstClr val="white"/>
              </a:solidFill>
            </a:endParaRPr>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dirty="0">
              <a:solidFill>
                <a:prstClr val="white"/>
              </a:solidFill>
            </a:endParaRPr>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317003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White Title Slide-Grey Typ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a:prstGeom prst="rect">
            <a:avLst/>
          </a:prstGeom>
        </p:spPr>
        <p:txBody>
          <a:bodyPr anchor="t"/>
          <a:lstStyle>
            <a:lvl1pPr algn="l">
              <a:defRPr b="1">
                <a:solidFill>
                  <a:srgbClr val="8B8376"/>
                </a:solidFill>
                <a:latin typeface="Century Gothic"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3886200"/>
            <a:ext cx="8229600" cy="1752600"/>
          </a:xfrm>
        </p:spPr>
        <p:txBody>
          <a:bodyPr anchor="t"/>
          <a:lstStyle>
            <a:lvl1pPr marL="0" indent="0" algn="l">
              <a:buNone/>
              <a:defRPr b="1">
                <a:solidFill>
                  <a:srgbClr val="8B8376"/>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352800" y="6324600"/>
            <a:ext cx="1295400" cy="365125"/>
          </a:xfrm>
          <a:prstGeom prst="rect">
            <a:avLst/>
          </a:prstGeom>
        </p:spPr>
        <p:txBody>
          <a:bodyPr anchor="t"/>
          <a:lstStyle>
            <a:lvl1pPr>
              <a:defRPr>
                <a:latin typeface="Century Gothic" pitchFamily="34" charset="0"/>
              </a:defRPr>
            </a:lvl1pPr>
          </a:lstStyle>
          <a:p>
            <a:fld id="{5620D1E8-036D-45B0-B442-4169D32A137A}" type="datetimeFigureOut">
              <a:rPr lang="en-US" smtClean="0"/>
              <a:pPr/>
              <a:t>10/31/2016</a:t>
            </a:fld>
            <a:endParaRPr lang="en-US"/>
          </a:p>
        </p:txBody>
      </p:sp>
      <p:sp>
        <p:nvSpPr>
          <p:cNvPr id="5" name="Footer Placeholder 4"/>
          <p:cNvSpPr>
            <a:spLocks noGrp="1"/>
          </p:cNvSpPr>
          <p:nvPr>
            <p:ph type="ftr" sz="quarter" idx="11"/>
          </p:nvPr>
        </p:nvSpPr>
        <p:spPr>
          <a:xfrm>
            <a:off x="457200" y="6324600"/>
            <a:ext cx="2895600" cy="365125"/>
          </a:xfrm>
          <a:prstGeom prst="rect">
            <a:avLst/>
          </a:prstGeom>
        </p:spPr>
        <p:txBody>
          <a:bodyPr anchor="t"/>
          <a:lstStyle>
            <a:lvl1pPr>
              <a:defRPr>
                <a:latin typeface="Century Gothic" pitchFamily="34" charset="0"/>
              </a:defRPr>
            </a:lvl1pPr>
          </a:lstStyle>
          <a:p>
            <a:endParaRPr lang="en-US"/>
          </a:p>
        </p:txBody>
      </p:sp>
      <p:sp>
        <p:nvSpPr>
          <p:cNvPr id="6" name="Slide Number Placeholder 5"/>
          <p:cNvSpPr>
            <a:spLocks noGrp="1"/>
          </p:cNvSpPr>
          <p:nvPr>
            <p:ph type="sldNum" sz="quarter" idx="12"/>
          </p:nvPr>
        </p:nvSpPr>
        <p:spPr>
          <a:xfrm>
            <a:off x="4648200" y="6324600"/>
            <a:ext cx="1295400" cy="365125"/>
          </a:xfrm>
          <a:prstGeom prst="rect">
            <a:avLst/>
          </a:prstGeom>
        </p:spPr>
        <p:txBody>
          <a:bodyPr anchor="t"/>
          <a:lstStyle>
            <a:lvl1pPr>
              <a:defRPr>
                <a:latin typeface="Century Gothic" pitchFamily="34" charset="0"/>
              </a:defRPr>
            </a:lvl1pPr>
          </a:lstStyle>
          <a:p>
            <a:fld id="{3178CFF5-1EF5-4FDA-A119-3041D8D196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 Bullets Orange Type">
    <p:spTree>
      <p:nvGrpSpPr>
        <p:cNvPr id="1" name=""/>
        <p:cNvGrpSpPr/>
        <p:nvPr/>
      </p:nvGrpSpPr>
      <p:grpSpPr>
        <a:xfrm>
          <a:off x="0" y="0"/>
          <a:ext cx="0" cy="0"/>
          <a:chOff x="0" y="0"/>
          <a:chExt cx="0" cy="0"/>
        </a:xfrm>
      </p:grpSpPr>
      <p:sp>
        <p:nvSpPr>
          <p:cNvPr id="15" name="Title 14"/>
          <p:cNvSpPr>
            <a:spLocks noGrp="1"/>
          </p:cNvSpPr>
          <p:nvPr>
            <p:ph type="title"/>
          </p:nvPr>
        </p:nvSpPr>
        <p:spPr>
          <a:xfrm>
            <a:off x="457200" y="492195"/>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dirty="0"/>
              <a:t>Click to edit Master title style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solidFill>
                  <a:prstClr val="black">
                    <a:tint val="75000"/>
                  </a:prstClr>
                </a:solidFill>
              </a:rPr>
              <a:pPr/>
              <a:t>‹#›</a:t>
            </a:fld>
            <a:endParaRPr lang="en-US" dirty="0">
              <a:solidFill>
                <a:prstClr val="black">
                  <a:tint val="75000"/>
                </a:prstClr>
              </a:solidFill>
            </a:endParaRPr>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b="1">
                <a:solidFill>
                  <a:srgbClr val="FF9B26"/>
                </a:solidFill>
              </a:defRPr>
            </a:lvl1pPr>
            <a:lvl2pPr>
              <a:buFont typeface="Arial" pitchFamily="34" charset="0"/>
              <a:buChar char="•"/>
              <a:defRPr b="1">
                <a:solidFill>
                  <a:srgbClr val="FF9B26"/>
                </a:solidFill>
              </a:defRPr>
            </a:lvl2pPr>
            <a:lvl3pPr>
              <a:buFont typeface="Arial" pitchFamily="34" charset="0"/>
              <a:buChar char="•"/>
              <a:defRPr b="1">
                <a:solidFill>
                  <a:srgbClr val="FF9B26"/>
                </a:solidFill>
              </a:defRPr>
            </a:lvl3pPr>
            <a:lvl4pPr>
              <a:buFont typeface="Arial" pitchFamily="34" charset="0"/>
              <a:buChar char="•"/>
              <a:defRPr b="1">
                <a:solidFill>
                  <a:srgbClr val="FF9B26"/>
                </a:solidFill>
              </a:defRPr>
            </a:lvl4pPr>
            <a:lvl5pPr>
              <a:buFont typeface="Arial" pitchFamily="34" charset="0"/>
              <a:buChar char="•"/>
              <a:defRPr b="1">
                <a:solidFill>
                  <a:srgbClr val="FF9B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05147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Gray Bullets White Typ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dirty="0"/>
              <a:t>Click to edit Master title style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18"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solidFill>
                  <a:prstClr val="white"/>
                </a:solidFill>
              </a:rPr>
              <a:pPr/>
              <a:t>10/31/2016</a:t>
            </a:fld>
            <a:endParaRPr lang="en-US" dirty="0">
              <a:solidFill>
                <a:prstClr val="white"/>
              </a:solidFill>
            </a:endParaRPr>
          </a:p>
        </p:txBody>
      </p:sp>
      <p:sp>
        <p:nvSpPr>
          <p:cNvPr id="19"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dirty="0">
              <a:solidFill>
                <a:prstClr val="white"/>
              </a:solidFill>
            </a:endParaRPr>
          </a:p>
        </p:txBody>
      </p:sp>
      <p:sp>
        <p:nvSpPr>
          <p:cNvPr id="20"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solidFill>
                  <a:prstClr val="white"/>
                </a:solidFill>
              </a:rPr>
              <a:pPr/>
              <a:t>‹#›</a:t>
            </a:fld>
            <a:endParaRPr lang="en-US" dirty="0">
              <a:solidFill>
                <a:prstClr val="white"/>
              </a:solidFill>
            </a:endParaRPr>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a:solidFill>
                  <a:schemeClr val="bg1"/>
                </a:solidFill>
              </a:defRPr>
            </a:lvl1pPr>
            <a:lvl2pPr>
              <a:buFont typeface="Arial" pitchFamily="34" charset="0"/>
              <a:buChar char="•"/>
              <a:defRPr>
                <a:solidFill>
                  <a:schemeClr val="bg1"/>
                </a:solidFill>
              </a:defRPr>
            </a:lvl2pPr>
            <a:lvl3pPr>
              <a:buFont typeface="Arial" pitchFamily="34" charset="0"/>
              <a:buChar char="•"/>
              <a:defRPr>
                <a:solidFill>
                  <a:schemeClr val="bg1"/>
                </a:solidFill>
              </a:defRPr>
            </a:lvl3pPr>
            <a:lvl4pPr>
              <a:buFont typeface="Arial" pitchFamily="34" charset="0"/>
              <a:buChar char="•"/>
              <a:defRPr>
                <a:solidFill>
                  <a:schemeClr val="bg1"/>
                </a:solidFill>
              </a:defRPr>
            </a:lvl4pPr>
            <a:lvl5pP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7362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sp>
        <p:nvSpPr>
          <p:cNvPr id="10"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rgbClr val="8B8376"/>
                </a:solidFill>
                <a:latin typeface="Century Gothic" pitchFamily="34" charset="0"/>
              </a:defRPr>
            </a:lvl1pPr>
          </a:lstStyle>
          <a:p>
            <a:r>
              <a:rPr lang="en-US" dirty="0"/>
              <a:t>Click icon to add chart</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13"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4"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5"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819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ay Char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chemeClr val="bg1"/>
                </a:solidFill>
                <a:latin typeface="Century Gothic" pitchFamily="34" charset="0"/>
              </a:defRPr>
            </a:lvl1pPr>
          </a:lstStyle>
          <a:p>
            <a:r>
              <a:rPr lang="en-US" dirty="0"/>
              <a:t>Click icon to add chart</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16"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solidFill>
                  <a:prstClr val="white"/>
                </a:solidFill>
              </a:rPr>
              <a:pPr/>
              <a:t>10/31/2016</a:t>
            </a:fld>
            <a:endParaRPr lang="en-US" dirty="0">
              <a:solidFill>
                <a:prstClr val="white"/>
              </a:solidFill>
            </a:endParaRPr>
          </a:p>
        </p:txBody>
      </p:sp>
      <p:sp>
        <p:nvSpPr>
          <p:cNvPr id="17" name="Footer Placeholder 2"/>
          <p:cNvSpPr>
            <a:spLocks noGrp="1"/>
          </p:cNvSpPr>
          <p:nvPr>
            <p:ph type="ftr" sz="quarter" idx="11"/>
          </p:nvPr>
        </p:nvSpPr>
        <p:spPr>
          <a:xfrm>
            <a:off x="533400" y="6313179"/>
            <a:ext cx="2895600" cy="365125"/>
          </a:xfrm>
          <a:prstGeom prst="rect">
            <a:avLst/>
          </a:prstGeom>
        </p:spPr>
        <p:txBody>
          <a:bodyPr anchor="t"/>
          <a:lstStyle>
            <a:lvl1pPr>
              <a:defRPr>
                <a:solidFill>
                  <a:schemeClr val="bg1"/>
                </a:solidFill>
                <a:latin typeface="Century Gothic" pitchFamily="34" charset="0"/>
              </a:defRPr>
            </a:lvl1pPr>
          </a:lstStyle>
          <a:p>
            <a:endParaRPr lang="en-US" dirty="0">
              <a:solidFill>
                <a:prstClr val="white"/>
              </a:solidFill>
            </a:endParaRPr>
          </a:p>
        </p:txBody>
      </p:sp>
      <p:sp>
        <p:nvSpPr>
          <p:cNvPr id="18"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8032723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range Char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457200" y="1295400"/>
            <a:ext cx="7924800" cy="3810000"/>
          </a:xfrm>
        </p:spPr>
        <p:txBody>
          <a:bodyPr anchor="t"/>
          <a:lstStyle>
            <a:lvl1pPr>
              <a:defRPr>
                <a:solidFill>
                  <a:schemeClr val="bg1"/>
                </a:solidFill>
                <a:latin typeface="Century Gothic" pitchFamily="34" charset="0"/>
              </a:defRPr>
            </a:lvl1pPr>
          </a:lstStyle>
          <a:p>
            <a:r>
              <a:rPr lang="en-US" dirty="0"/>
              <a:t>Click icon to add chart</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3986153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rgbClr val="8B8376"/>
                </a:solidFill>
                <a:latin typeface="Century Gothic"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rgbClr val="8B8376"/>
                </a:solidFill>
                <a:latin typeface="Century Gothic" pitchFamily="34" charset="0"/>
              </a:defRPr>
            </a:lvl1pPr>
            <a:lvl2pPr>
              <a:defRPr sz="2400">
                <a:solidFill>
                  <a:srgbClr val="8B8376"/>
                </a:solidFill>
                <a:latin typeface="Century Gothic" pitchFamily="34" charset="0"/>
              </a:defRPr>
            </a:lvl2pPr>
            <a:lvl3pPr>
              <a:defRPr sz="2000">
                <a:solidFill>
                  <a:srgbClr val="8B8376"/>
                </a:solidFill>
                <a:latin typeface="Century Gothic" pitchFamily="34" charset="0"/>
              </a:defRPr>
            </a:lvl3pPr>
            <a:lvl4pPr>
              <a:defRPr sz="1800">
                <a:solidFill>
                  <a:srgbClr val="8B8376"/>
                </a:solidFill>
                <a:latin typeface="Century Gothic" pitchFamily="34" charset="0"/>
              </a:defRPr>
            </a:lvl4pPr>
            <a:lvl5pPr>
              <a:defRPr sz="1800">
                <a:solidFill>
                  <a:srgbClr val="8B8376"/>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rgbClr val="8B8376"/>
                </a:solidFill>
                <a:latin typeface="Century Gothic" pitchFamily="34" charset="0"/>
              </a:defRPr>
            </a:lvl1pPr>
            <a:lvl2pPr>
              <a:defRPr sz="2400">
                <a:solidFill>
                  <a:srgbClr val="8B8376"/>
                </a:solidFill>
                <a:latin typeface="Century Gothic" pitchFamily="34" charset="0"/>
              </a:defRPr>
            </a:lvl2pPr>
            <a:lvl3pPr>
              <a:defRPr sz="2000">
                <a:solidFill>
                  <a:srgbClr val="8B8376"/>
                </a:solidFill>
                <a:latin typeface="Century Gothic" pitchFamily="34" charset="0"/>
              </a:defRPr>
            </a:lvl3pPr>
            <a:lvl4pPr>
              <a:defRPr sz="1800">
                <a:solidFill>
                  <a:srgbClr val="8B8376"/>
                </a:solidFill>
                <a:latin typeface="Century Gothic" pitchFamily="34" charset="0"/>
              </a:defRPr>
            </a:lvl4pPr>
            <a:lvl5pPr>
              <a:defRPr sz="1800">
                <a:solidFill>
                  <a:srgbClr val="8B8376"/>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9" name="Date Placeholder 3"/>
          <p:cNvSpPr>
            <a:spLocks noGrp="1"/>
          </p:cNvSpPr>
          <p:nvPr>
            <p:ph type="dt" sz="half" idx="10"/>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0"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45611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Orange 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1818215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Gray 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solidFill>
                  <a:prstClr val="white"/>
                </a:solidFill>
              </a:rPr>
              <a:pPr/>
              <a:t>10/31/2016</a:t>
            </a:fld>
            <a:endParaRPr lang="en-US" dirty="0">
              <a:solidFill>
                <a:prstClr val="white"/>
              </a:solidFill>
            </a:endParaRPr>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dirty="0">
              <a:solidFill>
                <a:prstClr val="white"/>
              </a:solidFill>
            </a:endParaRPr>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31083296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White SmartArt Diagram">
    <p:spTree>
      <p:nvGrpSpPr>
        <p:cNvPr id="1" name=""/>
        <p:cNvGrpSpPr/>
        <p:nvPr/>
      </p:nvGrpSpPr>
      <p:grpSpPr>
        <a:xfrm>
          <a:off x="0" y="0"/>
          <a:ext cx="0" cy="0"/>
          <a:chOff x="0" y="0"/>
          <a:chExt cx="0" cy="0"/>
        </a:xfrm>
      </p:grpSpPr>
      <p:sp>
        <p:nvSpPr>
          <p:cNvPr id="11" name="Title 9"/>
          <p:cNvSpPr>
            <a:spLocks noGrp="1"/>
          </p:cNvSpPr>
          <p:nvPr>
            <p:ph type="title"/>
          </p:nvPr>
        </p:nvSpPr>
        <p:spPr>
          <a:xfrm>
            <a:off x="5334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7" name="SmartArt Placeholder 14"/>
          <p:cNvSpPr>
            <a:spLocks noGrp="1"/>
          </p:cNvSpPr>
          <p:nvPr>
            <p:ph type="dgm" sz="quarter" idx="13"/>
          </p:nvPr>
        </p:nvSpPr>
        <p:spPr>
          <a:xfrm>
            <a:off x="533400" y="1295400"/>
            <a:ext cx="8305800" cy="4495800"/>
          </a:xfrm>
        </p:spPr>
        <p:txBody>
          <a:bodyPr anchor="t"/>
          <a:lstStyle>
            <a:lvl1pPr>
              <a:defRPr>
                <a:solidFill>
                  <a:srgbClr val="8B8376"/>
                </a:solidFill>
                <a:latin typeface="Century Gothic" pitchFamily="34" charset="0"/>
              </a:defRPr>
            </a:lvl1pPr>
          </a:lstStyle>
          <a:p>
            <a:r>
              <a:rPr lang="en-US" dirty="0"/>
              <a:t>Click icon to add SmartArt graphic</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16"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7"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8"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6782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Gray SmartArt Diagr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dirty="0"/>
              <a:t>Click icon to add SmartArt graphic</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5620D1E8-036D-45B0-B442-4169D32A137A}" type="datetimeFigureOut">
              <a:rPr lang="en-US" smtClean="0">
                <a:solidFill>
                  <a:prstClr val="white"/>
                </a:solidFill>
              </a:rPr>
              <a:pPr/>
              <a:t>10/31/2016</a:t>
            </a:fld>
            <a:endParaRPr lang="en-US" dirty="0">
              <a:solidFill>
                <a:prstClr val="white"/>
              </a:solidFill>
            </a:endParaRPr>
          </a:p>
        </p:txBody>
      </p:sp>
      <p:sp>
        <p:nvSpPr>
          <p:cNvPr id="12"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chemeClr val="bg1"/>
                </a:solidFill>
                <a:latin typeface="Century Gothic" pitchFamily="34" charset="0"/>
              </a:defRPr>
            </a:lvl1pPr>
          </a:lstStyle>
          <a:p>
            <a:endParaRPr lang="en-US" dirty="0">
              <a:solidFill>
                <a:prstClr val="white"/>
              </a:solidFill>
            </a:endParaRPr>
          </a:p>
        </p:txBody>
      </p:sp>
      <p:sp>
        <p:nvSpPr>
          <p:cNvPr id="13"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3178CFF5-1EF5-4FDA-A119-3041D8D196A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624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White_Safety Moment-Grey Typ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30425"/>
            <a:ext cx="8229600" cy="1470025"/>
          </a:xfrm>
          <a:prstGeom prst="rect">
            <a:avLst/>
          </a:prstGeom>
        </p:spPr>
        <p:txBody>
          <a:bodyPr anchor="t"/>
          <a:lstStyle>
            <a:lvl1pPr algn="l">
              <a:defRPr b="1">
                <a:solidFill>
                  <a:srgbClr val="8B8376"/>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457200" y="3886200"/>
            <a:ext cx="8229600" cy="1752600"/>
          </a:xfrm>
        </p:spPr>
        <p:txBody>
          <a:bodyPr anchor="t"/>
          <a:lstStyle>
            <a:lvl1pPr marL="0" indent="0" algn="l">
              <a:buNone/>
              <a:defRPr b="1">
                <a:solidFill>
                  <a:srgbClr val="8B8376"/>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352800" y="6324600"/>
            <a:ext cx="1295400" cy="365125"/>
          </a:xfrm>
          <a:prstGeom prst="rect">
            <a:avLst/>
          </a:prstGeom>
        </p:spPr>
        <p:txBody>
          <a:bodyPr anchor="t"/>
          <a:lstStyle>
            <a:lvl1pPr>
              <a:defRPr>
                <a:latin typeface="Century Gothic" pitchFamily="34" charset="0"/>
              </a:defRPr>
            </a:lvl1pPr>
          </a:lstStyle>
          <a:p>
            <a:fld id="{5620D1E8-036D-45B0-B442-4169D32A137A}" type="datetimeFigureOut">
              <a:rPr lang="en-US" smtClean="0"/>
              <a:pPr/>
              <a:t>10/31/2016</a:t>
            </a:fld>
            <a:endParaRPr lang="en-US"/>
          </a:p>
        </p:txBody>
      </p:sp>
      <p:sp>
        <p:nvSpPr>
          <p:cNvPr id="5" name="Footer Placeholder 4"/>
          <p:cNvSpPr>
            <a:spLocks noGrp="1"/>
          </p:cNvSpPr>
          <p:nvPr>
            <p:ph type="ftr" sz="quarter" idx="11"/>
          </p:nvPr>
        </p:nvSpPr>
        <p:spPr>
          <a:xfrm>
            <a:off x="457200" y="6324600"/>
            <a:ext cx="2895600" cy="365125"/>
          </a:xfrm>
          <a:prstGeom prst="rect">
            <a:avLst/>
          </a:prstGeom>
        </p:spPr>
        <p:txBody>
          <a:bodyPr anchor="t"/>
          <a:lstStyle>
            <a:lvl1pPr>
              <a:defRPr>
                <a:latin typeface="Century Gothic" pitchFamily="34" charset="0"/>
              </a:defRPr>
            </a:lvl1pPr>
          </a:lstStyle>
          <a:p>
            <a:endParaRPr lang="en-US"/>
          </a:p>
        </p:txBody>
      </p:sp>
      <p:sp>
        <p:nvSpPr>
          <p:cNvPr id="6" name="Slide Number Placeholder 5"/>
          <p:cNvSpPr>
            <a:spLocks noGrp="1"/>
          </p:cNvSpPr>
          <p:nvPr>
            <p:ph type="sldNum" sz="quarter" idx="12"/>
          </p:nvPr>
        </p:nvSpPr>
        <p:spPr>
          <a:xfrm>
            <a:off x="4648200" y="6324600"/>
            <a:ext cx="1295400" cy="365125"/>
          </a:xfrm>
          <a:prstGeom prst="rect">
            <a:avLst/>
          </a:prstGeom>
        </p:spPr>
        <p:txBody>
          <a:bodyPr anchor="t"/>
          <a:lstStyle>
            <a:lvl1pPr>
              <a:defRPr>
                <a:latin typeface="Century Gothic" pitchFamily="34" charset="0"/>
              </a:defRPr>
            </a:lvl1pPr>
          </a:lstStyle>
          <a:p>
            <a:fld id="{3178CFF5-1EF5-4FDA-A119-3041D8D196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3" name="Freeform 7"/>
          <p:cNvSpPr>
            <a:spLocks noEditPoints="1"/>
          </p:cNvSpPr>
          <p:nvPr userDrawn="1"/>
        </p:nvSpPr>
        <p:spPr bwMode="auto">
          <a:xfrm>
            <a:off x="528273" y="838200"/>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218893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Orange SmartArt Diagr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dirty="0"/>
              <a:t>Click icon to add SmartArt graphic</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25865087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White Factoid">
    <p:bg>
      <p:bgRef idx="1001">
        <a:schemeClr val="bg1"/>
      </p:bgRef>
    </p:bg>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0" y="0"/>
            <a:ext cx="9144000" cy="6858000"/>
          </a:xfrm>
        </p:spPr>
        <p:txBody>
          <a:bodyPr/>
          <a:lstStyle/>
          <a:p>
            <a:r>
              <a:rPr lang="en-US" dirty="0"/>
              <a:t>Click icon to add picture</a:t>
            </a:r>
          </a:p>
        </p:txBody>
      </p:sp>
      <p:sp>
        <p:nvSpPr>
          <p:cNvPr id="8" name="Text Placeholder 7"/>
          <p:cNvSpPr>
            <a:spLocks noGrp="1"/>
          </p:cNvSpPr>
          <p:nvPr>
            <p:ph type="body" sz="quarter" idx="13" hasCustomPrompt="1"/>
          </p:nvPr>
        </p:nvSpPr>
        <p:spPr>
          <a:xfrm>
            <a:off x="4343400" y="914400"/>
            <a:ext cx="4572000" cy="1981200"/>
          </a:xfrm>
        </p:spPr>
        <p:txBody>
          <a:bodyPr anchor="t">
            <a:noAutofit/>
          </a:bodyPr>
          <a:lstStyle>
            <a:lvl1pPr>
              <a:buNone/>
              <a:defRPr sz="12500">
                <a:solidFill>
                  <a:schemeClr val="bg1"/>
                </a:solidFill>
                <a:latin typeface="Century Gothic" pitchFamily="34" charset="0"/>
              </a:defRPr>
            </a:lvl1pPr>
            <a:lvl2pPr>
              <a:defRPr sz="4000">
                <a:solidFill>
                  <a:srgbClr val="FF9B26"/>
                </a:solidFill>
              </a:defRPr>
            </a:lvl2pPr>
            <a:lvl3pPr>
              <a:defRPr sz="3600">
                <a:solidFill>
                  <a:srgbClr val="FF9B26"/>
                </a:solidFill>
              </a:defRPr>
            </a:lvl3pPr>
            <a:lvl4pPr>
              <a:defRPr sz="3200">
                <a:solidFill>
                  <a:srgbClr val="FF9B26"/>
                </a:solidFill>
              </a:defRPr>
            </a:lvl4pPr>
            <a:lvl5pPr>
              <a:defRPr sz="3200">
                <a:solidFill>
                  <a:srgbClr val="FF9B26"/>
                </a:solidFill>
              </a:defRPr>
            </a:lvl5pPr>
          </a:lstStyle>
          <a:p>
            <a:pPr lvl="0"/>
            <a:r>
              <a:rPr lang="en-US" dirty="0"/>
              <a:t>#k#</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18" name="Date Placeholder 3"/>
          <p:cNvSpPr>
            <a:spLocks noGrp="1"/>
          </p:cNvSpPr>
          <p:nvPr>
            <p:ph type="dt" sz="half" idx="2"/>
          </p:nvPr>
        </p:nvSpPr>
        <p:spPr>
          <a:xfrm>
            <a:off x="35052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9"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20"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solidFill>
                  <a:prstClr val="black">
                    <a:tint val="75000"/>
                  </a:prstClr>
                </a:solidFill>
              </a:rPr>
              <a:pPr/>
              <a:t>‹#›</a:t>
            </a:fld>
            <a:endParaRPr lang="en-US" dirty="0">
              <a:solidFill>
                <a:prstClr val="black">
                  <a:tint val="75000"/>
                </a:prstClr>
              </a:solidFill>
            </a:endParaRPr>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12" name="Text Placeholder 10"/>
          <p:cNvSpPr>
            <a:spLocks noGrp="1"/>
          </p:cNvSpPr>
          <p:nvPr>
            <p:ph type="body" sz="quarter" idx="17"/>
          </p:nvPr>
        </p:nvSpPr>
        <p:spPr>
          <a:xfrm>
            <a:off x="4343400" y="2971800"/>
            <a:ext cx="4572000" cy="2667000"/>
          </a:xfrm>
        </p:spPr>
        <p:txBody>
          <a:bodyPr>
            <a:normAutofit/>
          </a:bodyPr>
          <a:lstStyle>
            <a:lvl1pPr marL="0" indent="0">
              <a:defRPr sz="4000">
                <a:solidFill>
                  <a:srgbClr val="FF9B26"/>
                </a:solidFill>
              </a:defRPr>
            </a:lvl1pPr>
          </a:lstStyle>
          <a:p>
            <a:pPr lvl="0"/>
            <a:r>
              <a:rPr lang="en-US" dirty="0"/>
              <a:t>Click to edit Master text styles</a:t>
            </a:r>
          </a:p>
        </p:txBody>
      </p:sp>
    </p:spTree>
    <p:extLst>
      <p:ext uri="{BB962C8B-B14F-4D97-AF65-F5344CB8AC3E}">
        <p14:creationId xmlns:p14="http://schemas.microsoft.com/office/powerpoint/2010/main" val="252747550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Whi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rgbClr val="8B8376"/>
                </a:solidFill>
                <a:latin typeface="Century Gothic"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rgbClr val="8B8376"/>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rgbClr val="8B8376"/>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9" name="Date Placeholder 3"/>
          <p:cNvSpPr>
            <a:spLocks noGrp="1"/>
          </p:cNvSpPr>
          <p:nvPr>
            <p:ph type="dt" sz="half" idx="10"/>
          </p:nvPr>
        </p:nvSpPr>
        <p:spPr>
          <a:xfrm>
            <a:off x="35052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0"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18339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Orange 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40126625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Gray 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solidFill>
                  <a:prstClr val="white"/>
                </a:solidFill>
              </a:rPr>
              <a:pPr/>
              <a:t>10/31/2016</a:t>
            </a:fld>
            <a:endParaRPr lang="en-US" dirty="0">
              <a:solidFill>
                <a:prstClr val="white"/>
              </a:solidFill>
            </a:endParaRPr>
          </a:p>
        </p:txBody>
      </p:sp>
      <p:sp>
        <p:nvSpPr>
          <p:cNvPr id="11"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dirty="0">
              <a:solidFill>
                <a:prstClr val="white"/>
              </a:solidFill>
            </a:endParaRPr>
          </a:p>
        </p:txBody>
      </p:sp>
      <p:sp>
        <p:nvSpPr>
          <p:cNvPr id="12"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7063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White 2 Pictures-Orange Caption">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dirty="0"/>
              <a:t>Click icon to add picture</a:t>
            </a:r>
          </a:p>
        </p:txBody>
      </p:sp>
      <p:sp>
        <p:nvSpPr>
          <p:cNvPr id="13" name="Picture Placeholder 11"/>
          <p:cNvSpPr>
            <a:spLocks noGrp="1"/>
          </p:cNvSpPr>
          <p:nvPr>
            <p:ph type="pic" sz="quarter" idx="13"/>
          </p:nvPr>
        </p:nvSpPr>
        <p:spPr>
          <a:xfrm>
            <a:off x="4648200" y="0"/>
            <a:ext cx="4495800" cy="6858000"/>
          </a:xfrm>
        </p:spPr>
        <p:txBody>
          <a:bodyPr anchor="t"/>
          <a:lstStyle>
            <a:lvl1pPr>
              <a:defRPr>
                <a:latin typeface="Century Gothic" pitchFamily="34" charset="0"/>
              </a:defRPr>
            </a:lvl1pPr>
          </a:lstStyle>
          <a:p>
            <a:r>
              <a:rPr lang="en-US" dirty="0"/>
              <a:t>Click icon to add picture</a:t>
            </a:r>
          </a:p>
        </p:txBody>
      </p:sp>
      <p:sp>
        <p:nvSpPr>
          <p:cNvPr id="7" name="Text Placeholder 6"/>
          <p:cNvSpPr>
            <a:spLocks noGrp="1"/>
          </p:cNvSpPr>
          <p:nvPr>
            <p:ph type="body" sz="quarter" idx="14"/>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5"/>
          </p:nvPr>
        </p:nvSpPr>
        <p:spPr>
          <a:xfrm>
            <a:off x="4648200" y="6096000"/>
            <a:ext cx="25146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extLst>
      <p:ext uri="{BB962C8B-B14F-4D97-AF65-F5344CB8AC3E}">
        <p14:creationId xmlns:p14="http://schemas.microsoft.com/office/powerpoint/2010/main" val="807116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 2 Pictures Gray Caption">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dirty="0"/>
              <a:t>Click icon to add picture</a:t>
            </a:r>
          </a:p>
        </p:txBody>
      </p:sp>
      <p:sp>
        <p:nvSpPr>
          <p:cNvPr id="13" name="Picture Placeholder 11"/>
          <p:cNvSpPr>
            <a:spLocks noGrp="1"/>
          </p:cNvSpPr>
          <p:nvPr>
            <p:ph type="pic" sz="quarter" idx="13"/>
          </p:nvPr>
        </p:nvSpPr>
        <p:spPr>
          <a:xfrm>
            <a:off x="4648200" y="0"/>
            <a:ext cx="4495800" cy="6858000"/>
          </a:xfrm>
        </p:spPr>
        <p:txBody>
          <a:bodyPr anchor="t"/>
          <a:lstStyle>
            <a:lvl1pPr>
              <a:defRPr>
                <a:latin typeface="Century Gothic" pitchFamily="34" charset="0"/>
              </a:defRPr>
            </a:lvl1pPr>
          </a:lstStyle>
          <a:p>
            <a:r>
              <a:rPr lang="en-US" dirty="0"/>
              <a:t>Click icon to add picture</a:t>
            </a:r>
          </a:p>
        </p:txBody>
      </p:sp>
      <p:sp>
        <p:nvSpPr>
          <p:cNvPr id="7" name="Text Placeholder 6"/>
          <p:cNvSpPr>
            <a:spLocks noGrp="1"/>
          </p:cNvSpPr>
          <p:nvPr>
            <p:ph type="body" sz="quarter" idx="14"/>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5"/>
          </p:nvPr>
        </p:nvSpPr>
        <p:spPr>
          <a:xfrm>
            <a:off x="4648200" y="6096000"/>
            <a:ext cx="25146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extLst>
      <p:ext uri="{BB962C8B-B14F-4D97-AF65-F5344CB8AC3E}">
        <p14:creationId xmlns:p14="http://schemas.microsoft.com/office/powerpoint/2010/main" val="2811946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White Multi Pictures Orange Caption">
    <p:spTree>
      <p:nvGrpSpPr>
        <p:cNvPr id="1" name=""/>
        <p:cNvGrpSpPr/>
        <p:nvPr/>
      </p:nvGrpSpPr>
      <p:grpSpPr>
        <a:xfrm>
          <a:off x="0" y="0"/>
          <a:ext cx="0" cy="0"/>
          <a:chOff x="0" y="0"/>
          <a:chExt cx="0" cy="0"/>
        </a:xfrm>
      </p:grpSpPr>
      <p:sp>
        <p:nvSpPr>
          <p:cNvPr id="13"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dirty="0"/>
              <a:t>Click icon to add picture</a:t>
            </a:r>
          </a:p>
        </p:txBody>
      </p:sp>
      <p:sp>
        <p:nvSpPr>
          <p:cNvPr id="15" name="Picture Placeholder 14"/>
          <p:cNvSpPr>
            <a:spLocks noGrp="1"/>
          </p:cNvSpPr>
          <p:nvPr>
            <p:ph type="pic" sz="quarter" idx="13"/>
          </p:nvPr>
        </p:nvSpPr>
        <p:spPr>
          <a:xfrm>
            <a:off x="4648200" y="0"/>
            <a:ext cx="4495800" cy="3352800"/>
          </a:xfrm>
        </p:spPr>
        <p:txBody>
          <a:bodyPr anchor="t"/>
          <a:lstStyle>
            <a:lvl1pPr>
              <a:defRPr>
                <a:latin typeface="Century Gothic" pitchFamily="34" charset="0"/>
              </a:defRPr>
            </a:lvl1pPr>
          </a:lstStyle>
          <a:p>
            <a:r>
              <a:rPr lang="en-US" dirty="0"/>
              <a:t>Click icon to add picture</a:t>
            </a:r>
          </a:p>
        </p:txBody>
      </p:sp>
      <p:sp>
        <p:nvSpPr>
          <p:cNvPr id="16" name="Picture Placeholder 14"/>
          <p:cNvSpPr>
            <a:spLocks noGrp="1"/>
          </p:cNvSpPr>
          <p:nvPr>
            <p:ph type="pic" sz="quarter" idx="14"/>
          </p:nvPr>
        </p:nvSpPr>
        <p:spPr>
          <a:xfrm>
            <a:off x="4648200" y="3505200"/>
            <a:ext cx="4495800" cy="3352800"/>
          </a:xfrm>
        </p:spPr>
        <p:txBody>
          <a:bodyPr anchor="t"/>
          <a:lstStyle>
            <a:lvl1pPr>
              <a:defRPr>
                <a:latin typeface="Century Gothic" pitchFamily="34" charset="0"/>
              </a:defRPr>
            </a:lvl1pPr>
          </a:lstStyle>
          <a:p>
            <a:r>
              <a:rPr lang="en-US" dirty="0"/>
              <a:t>Click icon to add picture</a:t>
            </a:r>
          </a:p>
        </p:txBody>
      </p:sp>
      <p:sp>
        <p:nvSpPr>
          <p:cNvPr id="9" name="Text Placeholder 6"/>
          <p:cNvSpPr>
            <a:spLocks noGrp="1"/>
          </p:cNvSpPr>
          <p:nvPr>
            <p:ph type="body" sz="quarter" idx="17"/>
          </p:nvPr>
        </p:nvSpPr>
        <p:spPr>
          <a:xfrm>
            <a:off x="464820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6"/>
          </p:nvPr>
        </p:nvSpPr>
        <p:spPr>
          <a:xfrm>
            <a:off x="4648200" y="25908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7" name="Text Placeholder 6"/>
          <p:cNvSpPr>
            <a:spLocks noGrp="1"/>
          </p:cNvSpPr>
          <p:nvPr>
            <p:ph type="body" sz="quarter" idx="15"/>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extLst>
      <p:ext uri="{BB962C8B-B14F-4D97-AF65-F5344CB8AC3E}">
        <p14:creationId xmlns:p14="http://schemas.microsoft.com/office/powerpoint/2010/main" val="4149093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hite Multi Pictures Gray Caption">
    <p:spTree>
      <p:nvGrpSpPr>
        <p:cNvPr id="1" name=""/>
        <p:cNvGrpSpPr/>
        <p:nvPr/>
      </p:nvGrpSpPr>
      <p:grpSpPr>
        <a:xfrm>
          <a:off x="0" y="0"/>
          <a:ext cx="0" cy="0"/>
          <a:chOff x="0" y="0"/>
          <a:chExt cx="0" cy="0"/>
        </a:xfrm>
      </p:grpSpPr>
      <p:sp>
        <p:nvSpPr>
          <p:cNvPr id="13"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dirty="0"/>
              <a:t>Click icon to add picture</a:t>
            </a:r>
          </a:p>
        </p:txBody>
      </p:sp>
      <p:sp>
        <p:nvSpPr>
          <p:cNvPr id="15" name="Picture Placeholder 14"/>
          <p:cNvSpPr>
            <a:spLocks noGrp="1"/>
          </p:cNvSpPr>
          <p:nvPr>
            <p:ph type="pic" sz="quarter" idx="13"/>
          </p:nvPr>
        </p:nvSpPr>
        <p:spPr>
          <a:xfrm>
            <a:off x="4648200" y="0"/>
            <a:ext cx="4495800" cy="3352800"/>
          </a:xfrm>
        </p:spPr>
        <p:txBody>
          <a:bodyPr anchor="t"/>
          <a:lstStyle>
            <a:lvl1pPr>
              <a:defRPr>
                <a:latin typeface="Century Gothic" pitchFamily="34" charset="0"/>
              </a:defRPr>
            </a:lvl1pPr>
          </a:lstStyle>
          <a:p>
            <a:r>
              <a:rPr lang="en-US" dirty="0"/>
              <a:t>Click icon to add picture</a:t>
            </a:r>
          </a:p>
        </p:txBody>
      </p:sp>
      <p:sp>
        <p:nvSpPr>
          <p:cNvPr id="16" name="Picture Placeholder 14"/>
          <p:cNvSpPr>
            <a:spLocks noGrp="1"/>
          </p:cNvSpPr>
          <p:nvPr>
            <p:ph type="pic" sz="quarter" idx="14"/>
          </p:nvPr>
        </p:nvSpPr>
        <p:spPr>
          <a:xfrm>
            <a:off x="4648200" y="3505200"/>
            <a:ext cx="4495800" cy="3352800"/>
          </a:xfrm>
        </p:spPr>
        <p:txBody>
          <a:bodyPr anchor="t"/>
          <a:lstStyle>
            <a:lvl1pPr>
              <a:defRPr>
                <a:latin typeface="Century Gothic" pitchFamily="34" charset="0"/>
              </a:defRPr>
            </a:lvl1pPr>
          </a:lstStyle>
          <a:p>
            <a:r>
              <a:rPr lang="en-US" dirty="0"/>
              <a:t>Click icon to add picture</a:t>
            </a:r>
          </a:p>
        </p:txBody>
      </p:sp>
      <p:sp>
        <p:nvSpPr>
          <p:cNvPr id="9" name="Text Placeholder 6"/>
          <p:cNvSpPr>
            <a:spLocks noGrp="1"/>
          </p:cNvSpPr>
          <p:nvPr>
            <p:ph type="body" sz="quarter" idx="17"/>
          </p:nvPr>
        </p:nvSpPr>
        <p:spPr>
          <a:xfrm>
            <a:off x="464820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6"/>
          </p:nvPr>
        </p:nvSpPr>
        <p:spPr>
          <a:xfrm>
            <a:off x="4648200" y="25908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7" name="Text Placeholder 6"/>
          <p:cNvSpPr>
            <a:spLocks noGrp="1"/>
          </p:cNvSpPr>
          <p:nvPr>
            <p:ph type="body" sz="quarter" idx="15"/>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extLst>
      <p:ext uri="{BB962C8B-B14F-4D97-AF65-F5344CB8AC3E}">
        <p14:creationId xmlns:p14="http://schemas.microsoft.com/office/powerpoint/2010/main" val="222908383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hite Multi Pictures Orange Caption orizontal">
    <p:spTree>
      <p:nvGrpSpPr>
        <p:cNvPr id="1" name=""/>
        <p:cNvGrpSpPr/>
        <p:nvPr/>
      </p:nvGrpSpPr>
      <p:grpSpPr>
        <a:xfrm>
          <a:off x="0" y="0"/>
          <a:ext cx="0" cy="0"/>
          <a:chOff x="0" y="0"/>
          <a:chExt cx="0" cy="0"/>
        </a:xfrm>
      </p:grpSpPr>
      <p:sp>
        <p:nvSpPr>
          <p:cNvPr id="13" name="Picture Placeholder 14"/>
          <p:cNvSpPr>
            <a:spLocks noGrp="1"/>
          </p:cNvSpPr>
          <p:nvPr>
            <p:ph type="pic" sz="quarter" idx="13"/>
          </p:nvPr>
        </p:nvSpPr>
        <p:spPr>
          <a:xfrm>
            <a:off x="4648200" y="3505200"/>
            <a:ext cx="4495800" cy="3352800"/>
          </a:xfrm>
        </p:spPr>
        <p:txBody>
          <a:bodyPr anchor="t"/>
          <a:lstStyle>
            <a:lvl1pPr>
              <a:defRPr>
                <a:latin typeface="Century Gothic" pitchFamily="34" charset="0"/>
              </a:defRPr>
            </a:lvl1pPr>
          </a:lstStyle>
          <a:p>
            <a:r>
              <a:rPr lang="en-US" dirty="0"/>
              <a:t>Click icon to add picture</a:t>
            </a:r>
          </a:p>
        </p:txBody>
      </p:sp>
      <p:sp>
        <p:nvSpPr>
          <p:cNvPr id="14" name="Picture Placeholder 14"/>
          <p:cNvSpPr>
            <a:spLocks noGrp="1"/>
          </p:cNvSpPr>
          <p:nvPr>
            <p:ph type="pic" sz="quarter" idx="14"/>
          </p:nvPr>
        </p:nvSpPr>
        <p:spPr>
          <a:xfrm>
            <a:off x="0" y="3505200"/>
            <a:ext cx="4495800" cy="3352800"/>
          </a:xfrm>
        </p:spPr>
        <p:txBody>
          <a:bodyPr anchor="t"/>
          <a:lstStyle>
            <a:lvl1pPr>
              <a:defRPr>
                <a:latin typeface="Century Gothic" pitchFamily="34" charset="0"/>
              </a:defRPr>
            </a:lvl1pPr>
          </a:lstStyle>
          <a:p>
            <a:r>
              <a:rPr lang="en-US" dirty="0"/>
              <a:t>Click icon to add picture</a:t>
            </a:r>
          </a:p>
        </p:txBody>
      </p:sp>
      <p:sp>
        <p:nvSpPr>
          <p:cNvPr id="16" name="Picture Placeholder 15"/>
          <p:cNvSpPr>
            <a:spLocks noGrp="1"/>
          </p:cNvSpPr>
          <p:nvPr>
            <p:ph type="pic" sz="quarter" idx="15"/>
          </p:nvPr>
        </p:nvSpPr>
        <p:spPr>
          <a:xfrm>
            <a:off x="0" y="0"/>
            <a:ext cx="9144000" cy="3352800"/>
          </a:xfrm>
        </p:spPr>
        <p:txBody>
          <a:bodyPr anchor="t"/>
          <a:lstStyle>
            <a:lvl1pPr>
              <a:defRPr>
                <a:latin typeface="Century Gothic" pitchFamily="34" charset="0"/>
              </a:defRPr>
            </a:lvl1pPr>
          </a:lstStyle>
          <a:p>
            <a:r>
              <a:rPr lang="en-US" dirty="0"/>
              <a:t>Click icon to add picture</a:t>
            </a:r>
          </a:p>
        </p:txBody>
      </p:sp>
      <p:sp>
        <p:nvSpPr>
          <p:cNvPr id="7" name="Text Placeholder 6"/>
          <p:cNvSpPr>
            <a:spLocks noGrp="1"/>
          </p:cNvSpPr>
          <p:nvPr>
            <p:ph type="body" sz="quarter" idx="16"/>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9" name="Text Placeholder 6"/>
          <p:cNvSpPr>
            <a:spLocks noGrp="1"/>
          </p:cNvSpPr>
          <p:nvPr>
            <p:ph type="body" sz="quarter" idx="18"/>
          </p:nvPr>
        </p:nvSpPr>
        <p:spPr>
          <a:xfrm>
            <a:off x="464820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7"/>
          </p:nvPr>
        </p:nvSpPr>
        <p:spPr>
          <a:xfrm>
            <a:off x="0" y="25908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extLst>
      <p:ext uri="{BB962C8B-B14F-4D97-AF65-F5344CB8AC3E}">
        <p14:creationId xmlns:p14="http://schemas.microsoft.com/office/powerpoint/2010/main" val="1402332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Title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1" name="Title 1"/>
          <p:cNvSpPr>
            <a:spLocks noGrp="1"/>
          </p:cNvSpPr>
          <p:nvPr>
            <p:ph type="ctrTitle"/>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 Multi Pictures Gray Caption orizontal">
    <p:spTree>
      <p:nvGrpSpPr>
        <p:cNvPr id="1" name=""/>
        <p:cNvGrpSpPr/>
        <p:nvPr/>
      </p:nvGrpSpPr>
      <p:grpSpPr>
        <a:xfrm>
          <a:off x="0" y="0"/>
          <a:ext cx="0" cy="0"/>
          <a:chOff x="0" y="0"/>
          <a:chExt cx="0" cy="0"/>
        </a:xfrm>
      </p:grpSpPr>
      <p:sp>
        <p:nvSpPr>
          <p:cNvPr id="13" name="Picture Placeholder 14"/>
          <p:cNvSpPr>
            <a:spLocks noGrp="1"/>
          </p:cNvSpPr>
          <p:nvPr>
            <p:ph type="pic" sz="quarter" idx="13"/>
          </p:nvPr>
        </p:nvSpPr>
        <p:spPr>
          <a:xfrm>
            <a:off x="4648200" y="3505200"/>
            <a:ext cx="4495800" cy="3352800"/>
          </a:xfrm>
        </p:spPr>
        <p:txBody>
          <a:bodyPr anchor="t"/>
          <a:lstStyle>
            <a:lvl1pPr>
              <a:defRPr>
                <a:latin typeface="Century Gothic" pitchFamily="34" charset="0"/>
              </a:defRPr>
            </a:lvl1pPr>
          </a:lstStyle>
          <a:p>
            <a:r>
              <a:rPr lang="en-US" dirty="0"/>
              <a:t>Click icon to add picture</a:t>
            </a:r>
          </a:p>
        </p:txBody>
      </p:sp>
      <p:sp>
        <p:nvSpPr>
          <p:cNvPr id="14" name="Picture Placeholder 14"/>
          <p:cNvSpPr>
            <a:spLocks noGrp="1"/>
          </p:cNvSpPr>
          <p:nvPr>
            <p:ph type="pic" sz="quarter" idx="14"/>
          </p:nvPr>
        </p:nvSpPr>
        <p:spPr>
          <a:xfrm>
            <a:off x="0" y="3505200"/>
            <a:ext cx="4495800" cy="3352800"/>
          </a:xfrm>
        </p:spPr>
        <p:txBody>
          <a:bodyPr anchor="t"/>
          <a:lstStyle>
            <a:lvl1pPr>
              <a:defRPr>
                <a:latin typeface="Century Gothic" pitchFamily="34" charset="0"/>
              </a:defRPr>
            </a:lvl1pPr>
          </a:lstStyle>
          <a:p>
            <a:r>
              <a:rPr lang="en-US" dirty="0"/>
              <a:t>Click icon to add picture</a:t>
            </a:r>
          </a:p>
        </p:txBody>
      </p:sp>
      <p:sp>
        <p:nvSpPr>
          <p:cNvPr id="16" name="Picture Placeholder 15"/>
          <p:cNvSpPr>
            <a:spLocks noGrp="1"/>
          </p:cNvSpPr>
          <p:nvPr>
            <p:ph type="pic" sz="quarter" idx="15"/>
          </p:nvPr>
        </p:nvSpPr>
        <p:spPr>
          <a:xfrm>
            <a:off x="0" y="0"/>
            <a:ext cx="9144000" cy="3352800"/>
          </a:xfrm>
        </p:spPr>
        <p:txBody>
          <a:bodyPr anchor="t"/>
          <a:lstStyle>
            <a:lvl1pPr>
              <a:defRPr>
                <a:latin typeface="Century Gothic" pitchFamily="34" charset="0"/>
              </a:defRPr>
            </a:lvl1pPr>
          </a:lstStyle>
          <a:p>
            <a:r>
              <a:rPr lang="en-US" dirty="0"/>
              <a:t>Click icon to add picture</a:t>
            </a:r>
          </a:p>
        </p:txBody>
      </p:sp>
      <p:sp>
        <p:nvSpPr>
          <p:cNvPr id="7" name="Text Placeholder 6"/>
          <p:cNvSpPr>
            <a:spLocks noGrp="1"/>
          </p:cNvSpPr>
          <p:nvPr>
            <p:ph type="body" sz="quarter" idx="16"/>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9" name="Text Placeholder 6"/>
          <p:cNvSpPr>
            <a:spLocks noGrp="1"/>
          </p:cNvSpPr>
          <p:nvPr>
            <p:ph type="body" sz="quarter" idx="18"/>
          </p:nvPr>
        </p:nvSpPr>
        <p:spPr>
          <a:xfrm>
            <a:off x="464820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
        <p:nvSpPr>
          <p:cNvPr id="8" name="Text Placeholder 6"/>
          <p:cNvSpPr>
            <a:spLocks noGrp="1"/>
          </p:cNvSpPr>
          <p:nvPr>
            <p:ph type="body" sz="quarter" idx="17"/>
          </p:nvPr>
        </p:nvSpPr>
        <p:spPr>
          <a:xfrm>
            <a:off x="0" y="25908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dirty="0"/>
              <a:t>Click to edit Master text styles</a:t>
            </a:r>
          </a:p>
        </p:txBody>
      </p:sp>
    </p:spTree>
    <p:extLst>
      <p:ext uri="{BB962C8B-B14F-4D97-AF65-F5344CB8AC3E}">
        <p14:creationId xmlns:p14="http://schemas.microsoft.com/office/powerpoint/2010/main" val="4342512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2800" y="6103653"/>
            <a:ext cx="1371600" cy="364469"/>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Tree>
    <p:extLst>
      <p:ext uri="{BB962C8B-B14F-4D97-AF65-F5344CB8AC3E}">
        <p14:creationId xmlns:p14="http://schemas.microsoft.com/office/powerpoint/2010/main" val="5212986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Color Bullets">
    <p:spTree>
      <p:nvGrpSpPr>
        <p:cNvPr id="1" name=""/>
        <p:cNvGrpSpPr/>
        <p:nvPr/>
      </p:nvGrpSpPr>
      <p:grpSpPr>
        <a:xfrm>
          <a:off x="0" y="0"/>
          <a:ext cx="0" cy="0"/>
          <a:chOff x="0" y="0"/>
          <a:chExt cx="0" cy="0"/>
        </a:xfrm>
      </p:grpSpPr>
      <p:sp>
        <p:nvSpPr>
          <p:cNvPr id="15" name="Title 14"/>
          <p:cNvSpPr>
            <a:spLocks noGrp="1"/>
          </p:cNvSpPr>
          <p:nvPr>
            <p:ph type="title"/>
          </p:nvPr>
        </p:nvSpPr>
        <p:spPr>
          <a:xfrm>
            <a:off x="457200" y="492195"/>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b="1">
                <a:solidFill>
                  <a:srgbClr val="FF9B26"/>
                </a:solidFill>
              </a:defRPr>
            </a:lvl1pPr>
            <a:lvl2pPr>
              <a:buFont typeface="Arial" pitchFamily="34" charset="0"/>
              <a:buChar char="•"/>
              <a:defRPr b="1">
                <a:solidFill>
                  <a:srgbClr val="FF9B26"/>
                </a:solidFill>
              </a:defRPr>
            </a:lvl2pPr>
            <a:lvl3pPr>
              <a:buFont typeface="Arial" pitchFamily="34" charset="0"/>
              <a:buChar char="•"/>
              <a:defRPr b="1">
                <a:solidFill>
                  <a:srgbClr val="FF9B26"/>
                </a:solidFill>
              </a:defRPr>
            </a:lvl3pPr>
            <a:lvl4pPr>
              <a:buFont typeface="Arial" pitchFamily="34" charset="0"/>
              <a:buChar char="•"/>
              <a:defRPr b="1">
                <a:solidFill>
                  <a:srgbClr val="FF9B26"/>
                </a:solidFill>
              </a:defRPr>
            </a:lvl4pPr>
            <a:lvl5pPr>
              <a:buFont typeface="Arial" pitchFamily="34" charset="0"/>
              <a:buChar char="•"/>
              <a:defRPr b="1">
                <a:solidFill>
                  <a:srgbClr val="FF9B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1363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Orange_Safety Mom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1" name="Freeform 7"/>
          <p:cNvSpPr>
            <a:spLocks noEditPoints="1"/>
          </p:cNvSpPr>
          <p:nvPr userDrawn="1"/>
        </p:nvSpPr>
        <p:spPr bwMode="auto">
          <a:xfrm>
            <a:off x="756873" y="838200"/>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53510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Gray Title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Gray_Safety Mom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
        <p:nvSpPr>
          <p:cNvPr id="16" name="Freeform 7"/>
          <p:cNvSpPr>
            <a:spLocks noEditPoints="1"/>
          </p:cNvSpPr>
          <p:nvPr userDrawn="1"/>
        </p:nvSpPr>
        <p:spPr bwMode="auto">
          <a:xfrm>
            <a:off x="528273" y="838200"/>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1539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te Agenda-Grey/Orange Type">
    <p:spTree>
      <p:nvGrpSpPr>
        <p:cNvPr id="1" name=""/>
        <p:cNvGrpSpPr/>
        <p:nvPr/>
      </p:nvGrpSpPr>
      <p:grpSpPr>
        <a:xfrm>
          <a:off x="0" y="0"/>
          <a:ext cx="0" cy="0"/>
          <a:chOff x="0" y="0"/>
          <a:chExt cx="0" cy="0"/>
        </a:xfrm>
      </p:grpSpPr>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23"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1" i="0" u="none" strike="noStrike" kern="1200" cap="none" spc="0" normalizeH="0" baseline="0" noProof="0" dirty="0" smtClean="0">
                <a:ln>
                  <a:noFill/>
                </a:ln>
                <a:solidFill>
                  <a:srgbClr val="FF9B26"/>
                </a:solidFill>
                <a:effectLst/>
                <a:uLnTx/>
                <a:uFillTx/>
                <a:latin typeface="Century Gothic" pitchFamily="34" charset="0"/>
                <a:ea typeface="+mn-ea"/>
                <a:cs typeface="+mn-cs"/>
              </a:defRPr>
            </a:lvl1pPr>
            <a:lvl2pPr>
              <a:defRPr b="1"/>
            </a:lvl2pPr>
            <a:lvl3pPr>
              <a:defRPr b="1"/>
            </a:lvl3pPr>
            <a:lvl4pPr>
              <a:defRPr b="1"/>
            </a:lvl4pPr>
            <a:lvl5pPr>
              <a:defRPr b="1"/>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y Agenda-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Fifth level</a:t>
            </a:r>
            <a:endParaRPr lang="en-US" dirty="0"/>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Intro_Orange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a:t>Click icon to add picture</a:t>
            </a:r>
            <a:endParaRPr lang="en-US" dirty="0"/>
          </a:p>
        </p:txBody>
      </p:sp>
      <p:sp>
        <p:nvSpPr>
          <p:cNvPr id="10" name="Text Placeholder 8"/>
          <p:cNvSpPr>
            <a:spLocks noGrp="1"/>
          </p:cNvSpPr>
          <p:nvPr>
            <p:ph type="body" sz="quarter" idx="14"/>
          </p:nvPr>
        </p:nvSpPr>
        <p:spPr>
          <a:xfrm>
            <a:off x="304800" y="2054423"/>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rgbClr val="FF9B26"/>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a:t>Edit Master text styles</a:t>
            </a:r>
          </a:p>
        </p:txBody>
      </p:sp>
      <p:sp>
        <p:nvSpPr>
          <p:cNvPr id="12" name="Text Placeholder 8"/>
          <p:cNvSpPr>
            <a:spLocks noGrp="1"/>
          </p:cNvSpPr>
          <p:nvPr>
            <p:ph type="body" sz="quarter" idx="15"/>
          </p:nvPr>
        </p:nvSpPr>
        <p:spPr>
          <a:xfrm>
            <a:off x="304800" y="6248400"/>
            <a:ext cx="3352800" cy="307777"/>
          </a:xfrm>
          <a:noFill/>
        </p:spPr>
        <p:txBody>
          <a:bodyPr wrap="square" rtlCol="0">
            <a:spAutoFit/>
          </a:bodyPr>
          <a:lstStyle>
            <a:lvl1pPr marL="0" algn="l" defTabSz="914400" rtl="0" eaLnBrk="1" latinLnBrk="0" hangingPunct="1">
              <a:spcAft>
                <a:spcPts val="300"/>
              </a:spcAft>
              <a:buNone/>
              <a:defRPr lang="en-US" sz="1400" kern="1200" dirty="0" smtClean="0">
                <a:solidFill>
                  <a:schemeClr val="bg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7" name="Text Placeholder 13"/>
          <p:cNvSpPr>
            <a:spLocks noGrp="1"/>
          </p:cNvSpPr>
          <p:nvPr>
            <p:ph type="body" sz="quarter" idx="17"/>
          </p:nvPr>
        </p:nvSpPr>
        <p:spPr>
          <a:xfrm>
            <a:off x="304800" y="457200"/>
            <a:ext cx="8229600" cy="762000"/>
          </a:xfrm>
        </p:spPr>
        <p:txBody>
          <a:bodyPr>
            <a:normAutofit/>
          </a:bodyPr>
          <a:lstStyle>
            <a:lvl1pPr>
              <a:defRPr sz="4400"/>
            </a:lvl1pPr>
          </a:lstStyle>
          <a:p>
            <a:pPr lvl="0"/>
            <a:r>
              <a:rPr lang="en-US"/>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Section Title #">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295400" y="511314"/>
            <a:ext cx="78486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5334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8" name="Text Placeholder 7"/>
          <p:cNvSpPr>
            <a:spLocks noGrp="1"/>
          </p:cNvSpPr>
          <p:nvPr>
            <p:ph type="body" sz="quarter" idx="11" hasCustomPrompt="1"/>
          </p:nvPr>
        </p:nvSpPr>
        <p:spPr>
          <a:xfrm>
            <a:off x="533400" y="228600"/>
            <a:ext cx="1447800" cy="990600"/>
          </a:xfrm>
        </p:spPr>
        <p:txBody>
          <a:bodyPr>
            <a:noAutofit/>
          </a:bodyPr>
          <a:lstStyle>
            <a:lvl1pPr>
              <a:buNone/>
              <a:defRPr sz="6000" b="1">
                <a:solidFill>
                  <a:schemeClr val="bg1"/>
                </a:solidFill>
              </a:defRPr>
            </a:lvl1pPr>
          </a:lstStyle>
          <a:p>
            <a:pPr lvl="0"/>
            <a:r>
              <a:rPr lang="en-US" dirty="0"/>
              <a:t>#</a:t>
            </a:r>
          </a:p>
        </p:txBody>
      </p:sp>
    </p:spTree>
    <p:extLst>
      <p:ext uri="{BB962C8B-B14F-4D97-AF65-F5344CB8AC3E}">
        <p14:creationId xmlns:p14="http://schemas.microsoft.com/office/powerpoint/2010/main" val="1177836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Section Title #">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858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7"/>
          <p:cNvSpPr>
            <a:spLocks noGrp="1"/>
          </p:cNvSpPr>
          <p:nvPr>
            <p:ph type="body" sz="quarter" idx="11" hasCustomPrompt="1"/>
          </p:nvPr>
        </p:nvSpPr>
        <p:spPr>
          <a:xfrm>
            <a:off x="685800" y="228600"/>
            <a:ext cx="1447800" cy="990600"/>
          </a:xfrm>
        </p:spPr>
        <p:txBody>
          <a:bodyPr>
            <a:noAutofit/>
          </a:bodyPr>
          <a:lstStyle>
            <a:lvl1pPr>
              <a:buNone/>
              <a:defRPr sz="6000" b="1">
                <a:solidFill>
                  <a:schemeClr val="bg1"/>
                </a:solidFill>
              </a:defRPr>
            </a:lvl1pPr>
          </a:lstStyle>
          <a:p>
            <a:pPr lvl="0"/>
            <a:r>
              <a:rPr lang="en-US" dirty="0"/>
              <a:t>#</a:t>
            </a:r>
          </a:p>
        </p:txBody>
      </p:sp>
    </p:spTree>
    <p:extLst>
      <p:ext uri="{BB962C8B-B14F-4D97-AF65-F5344CB8AC3E}">
        <p14:creationId xmlns:p14="http://schemas.microsoft.com/office/powerpoint/2010/main" val="1177836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Section Title #">
    <p:bg>
      <p:bgRef idx="1001">
        <a:schemeClr val="bg1"/>
      </p:bgRef>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13" name="Text Placeholder 13"/>
          <p:cNvSpPr>
            <a:spLocks noGrp="1"/>
          </p:cNvSpPr>
          <p:nvPr>
            <p:ph type="body" sz="quarter" idx="10"/>
          </p:nvPr>
        </p:nvSpPr>
        <p:spPr>
          <a:xfrm>
            <a:off x="609600" y="1524000"/>
            <a:ext cx="8153400" cy="2923877"/>
          </a:xfrm>
          <a:noFill/>
        </p:spPr>
        <p:txBody>
          <a:bodyPr wrap="square" rtlCol="0">
            <a:spAutoFit/>
          </a:bodyPr>
          <a:lstStyle>
            <a:lvl1pPr marL="0" algn="l" defTabSz="914400" rtl="0" eaLnBrk="1" latinLnBrk="0" hangingPunct="1">
              <a:buNone/>
              <a:defRPr lang="en-US" sz="4000" kern="1200" smtClean="0">
                <a:solidFill>
                  <a:srgbClr val="8B8376"/>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rgbClr val="8B8376"/>
                </a:solidFill>
                <a:latin typeface="Century Gothic" pitchFamily="34" charset="0"/>
                <a:ea typeface="+mn-ea"/>
                <a:cs typeface="+mn-cs"/>
              </a:defRPr>
            </a:lvl3pPr>
            <a:lvl4pPr marL="1825625" indent="-228600" algn="l" defTabSz="914400" rtl="0" eaLnBrk="1" latinLnBrk="0" hangingPunct="1">
              <a:defRPr lang="en-US" sz="4000" kern="1200" smtClean="0">
                <a:solidFill>
                  <a:srgbClr val="8B8376"/>
                </a:solidFill>
                <a:latin typeface="Century Gothic" pitchFamily="34" charset="0"/>
                <a:ea typeface="+mn-ea"/>
                <a:cs typeface="+mn-cs"/>
              </a:defRPr>
            </a:lvl4pPr>
            <a:lvl5pPr marL="2740025" indent="-228600" algn="l" defTabSz="1651000" rtl="0" eaLnBrk="1" latinLnBrk="0" hangingPunct="1">
              <a:defRPr lang="en-US" sz="4000" kern="1200" dirty="0" smtClean="0">
                <a:solidFill>
                  <a:srgbClr val="8B8376"/>
                </a:solidFill>
                <a:latin typeface="Century Gothic"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8" name="Text Placeholder 7"/>
          <p:cNvSpPr>
            <a:spLocks noGrp="1"/>
          </p:cNvSpPr>
          <p:nvPr>
            <p:ph type="body" sz="quarter" idx="11" hasCustomPrompt="1"/>
          </p:nvPr>
        </p:nvSpPr>
        <p:spPr>
          <a:xfrm>
            <a:off x="609600" y="228600"/>
            <a:ext cx="1447800" cy="990600"/>
          </a:xfrm>
        </p:spPr>
        <p:txBody>
          <a:bodyPr>
            <a:noAutofit/>
          </a:bodyPr>
          <a:lstStyle>
            <a:lvl1pPr>
              <a:buNone/>
              <a:defRPr sz="6000" b="1">
                <a:solidFill>
                  <a:srgbClr val="8B8376"/>
                </a:solidFill>
              </a:defRPr>
            </a:lvl1pPr>
          </a:lstStyle>
          <a:p>
            <a:pPr lvl="0"/>
            <a:r>
              <a:rPr lang="en-US" dirty="0"/>
              <a:t>#</a:t>
            </a:r>
          </a:p>
        </p:txBody>
      </p:sp>
    </p:spTree>
    <p:extLst>
      <p:ext uri="{BB962C8B-B14F-4D97-AF65-F5344CB8AC3E}">
        <p14:creationId xmlns:p14="http://schemas.microsoft.com/office/powerpoint/2010/main" val="117783640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White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rgbClr val="8B8376"/>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8B8376"/>
                </a:solidFill>
                <a:latin typeface="Century Gothic" pitchFamily="34" charset="0"/>
              </a:defRPr>
            </a:lvl1pPr>
            <a:lvl2pPr>
              <a:defRPr sz="2800">
                <a:solidFill>
                  <a:srgbClr val="8B8376"/>
                </a:solidFill>
                <a:latin typeface="Century Gothic" pitchFamily="34" charset="0"/>
              </a:defRPr>
            </a:lvl2pPr>
            <a:lvl3pPr>
              <a:defRPr sz="2400">
                <a:solidFill>
                  <a:srgbClr val="8B8376"/>
                </a:solidFill>
                <a:latin typeface="Century Gothic" pitchFamily="34" charset="0"/>
              </a:defRPr>
            </a:lvl3pPr>
            <a:lvl4pPr>
              <a:defRPr sz="2000">
                <a:solidFill>
                  <a:srgbClr val="8B8376"/>
                </a:solidFill>
                <a:latin typeface="Century Gothic" pitchFamily="34" charset="0"/>
              </a:defRPr>
            </a:lvl4pPr>
            <a:lvl5pPr>
              <a:defRPr sz="2000">
                <a:solidFill>
                  <a:srgbClr val="8B8376"/>
                </a:solidFill>
                <a:latin typeface="Century Gothic"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rgbClr val="8B8376"/>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9" name="Date Placeholder 3"/>
          <p:cNvSpPr>
            <a:spLocks noGrp="1"/>
          </p:cNvSpPr>
          <p:nvPr>
            <p:ph type="dt" sz="half" idx="10"/>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0"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range Content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chor="t"/>
          <a:lstStyle>
            <a:lvl1pPr>
              <a:defRPr sz="3200">
                <a:solidFill>
                  <a:schemeClr val="bg1"/>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Gray Content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8B8376"/>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Bullets Orange Type">
    <p:spTree>
      <p:nvGrpSpPr>
        <p:cNvPr id="1" name=""/>
        <p:cNvGrpSpPr/>
        <p:nvPr/>
      </p:nvGrpSpPr>
      <p:grpSpPr>
        <a:xfrm>
          <a:off x="0" y="0"/>
          <a:ext cx="0" cy="0"/>
          <a:chOff x="0" y="0"/>
          <a:chExt cx="0" cy="0"/>
        </a:xfrm>
      </p:grpSpPr>
      <p:sp>
        <p:nvSpPr>
          <p:cNvPr id="15" name="Title 14"/>
          <p:cNvSpPr>
            <a:spLocks noGrp="1"/>
          </p:cNvSpPr>
          <p:nvPr>
            <p:ph type="title"/>
          </p:nvPr>
        </p:nvSpPr>
        <p:spPr>
          <a:xfrm>
            <a:off x="457200" y="492195"/>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b="1">
                <a:solidFill>
                  <a:srgbClr val="FF9B26"/>
                </a:solidFill>
              </a:defRPr>
            </a:lvl1pPr>
            <a:lvl2pPr>
              <a:buFont typeface="Arial" pitchFamily="34" charset="0"/>
              <a:buChar char="•"/>
              <a:defRPr b="1">
                <a:solidFill>
                  <a:srgbClr val="FF9B26"/>
                </a:solidFill>
              </a:defRPr>
            </a:lvl2pPr>
            <a:lvl3pPr>
              <a:buFont typeface="Arial" pitchFamily="34" charset="0"/>
              <a:buChar char="•"/>
              <a:defRPr b="1">
                <a:solidFill>
                  <a:srgbClr val="FF9B26"/>
                </a:solidFill>
              </a:defRPr>
            </a:lvl3pPr>
            <a:lvl4pPr>
              <a:buFont typeface="Arial" pitchFamily="34" charset="0"/>
              <a:buChar char="•"/>
              <a:defRPr b="1">
                <a:solidFill>
                  <a:srgbClr val="FF9B26"/>
                </a:solidFill>
              </a:defRPr>
            </a:lvl4pPr>
            <a:lvl5pPr>
              <a:buFont typeface="Arial" pitchFamily="34" charset="0"/>
              <a:buChar char="•"/>
              <a:defRPr b="1">
                <a:solidFill>
                  <a:srgbClr val="FF9B2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6667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y Bullets 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9"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20"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a:solidFill>
                  <a:schemeClr val="bg1"/>
                </a:solidFill>
              </a:defRPr>
            </a:lvl1pPr>
            <a:lvl2pPr>
              <a:buFont typeface="Arial" pitchFamily="34" charset="0"/>
              <a:buChar char="•"/>
              <a:defRPr>
                <a:solidFill>
                  <a:schemeClr val="bg1"/>
                </a:solidFill>
              </a:defRPr>
            </a:lvl2pPr>
            <a:lvl3pPr>
              <a:buFont typeface="Arial" pitchFamily="34" charset="0"/>
              <a:buChar char="•"/>
              <a:defRPr>
                <a:solidFill>
                  <a:schemeClr val="bg1"/>
                </a:solidFill>
              </a:defRPr>
            </a:lvl3pPr>
            <a:lvl4pPr>
              <a:buFont typeface="Arial" pitchFamily="34" charset="0"/>
              <a:buChar char="•"/>
              <a:defRPr>
                <a:solidFill>
                  <a:schemeClr val="bg1"/>
                </a:solidFill>
              </a:defRPr>
            </a:lvl4pPr>
            <a:lvl5pPr>
              <a:buFont typeface="Arial" pitchFamily="34"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1055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sp>
        <p:nvSpPr>
          <p:cNvPr id="10"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rgbClr val="8B8376"/>
                </a:solidFill>
                <a:latin typeface="Century Gothic" pitchFamily="34" charset="0"/>
              </a:defRPr>
            </a:lvl1pPr>
          </a:lstStyle>
          <a:p>
            <a:r>
              <a:rPr lang="en-US"/>
              <a:t>Click icon to add chart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3"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4"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5"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Char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6"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7" name="Footer Placeholder 2"/>
          <p:cNvSpPr>
            <a:spLocks noGrp="1"/>
          </p:cNvSpPr>
          <p:nvPr>
            <p:ph type="ftr" sz="quarter" idx="11"/>
          </p:nvPr>
        </p:nvSpPr>
        <p:spPr>
          <a:xfrm>
            <a:off x="533400" y="6313179"/>
            <a:ext cx="2895600" cy="365125"/>
          </a:xfrm>
          <a:prstGeom prst="rect">
            <a:avLst/>
          </a:prstGeom>
        </p:spPr>
        <p:txBody>
          <a:bodyPr anchor="t"/>
          <a:lstStyle>
            <a:lvl1pPr>
              <a:defRPr>
                <a:solidFill>
                  <a:schemeClr val="bg1"/>
                </a:solidFill>
                <a:latin typeface="Century Gothic" pitchFamily="34" charset="0"/>
              </a:defRPr>
            </a:lvl1pPr>
          </a:lstStyle>
          <a:p>
            <a:endParaRPr lang="en-US" dirty="0"/>
          </a:p>
        </p:txBody>
      </p:sp>
      <p:sp>
        <p:nvSpPr>
          <p:cNvPr id="18"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Grey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rgbClr val="8B8376"/>
                </a:solidFill>
                <a:latin typeface="Century Gothic" pitchFamily="34" charset="0"/>
              </a:defRPr>
            </a:lvl1p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rgbClr val="8B8376"/>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rgbClr val="8B8376"/>
                </a:solidFill>
              </a:defRPr>
            </a:lvl1pPr>
          </a:lstStyle>
          <a:p>
            <a:pPr lvl="0"/>
            <a:r>
              <a:rPr lang="en-US" dirty="0"/>
              <a:t>Click to edit text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ange Char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4572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rgbClr val="8B8376"/>
                </a:solidFill>
                <a:latin typeface="Century Gothic"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rgbClr val="8B8376"/>
                </a:solidFill>
                <a:latin typeface="Century Gothic" pitchFamily="34" charset="0"/>
              </a:defRPr>
            </a:lvl1pPr>
            <a:lvl2pPr>
              <a:defRPr sz="2400">
                <a:solidFill>
                  <a:srgbClr val="8B8376"/>
                </a:solidFill>
                <a:latin typeface="Century Gothic" pitchFamily="34" charset="0"/>
              </a:defRPr>
            </a:lvl2pPr>
            <a:lvl3pPr>
              <a:defRPr sz="2000">
                <a:solidFill>
                  <a:srgbClr val="8B8376"/>
                </a:solidFill>
                <a:latin typeface="Century Gothic" pitchFamily="34" charset="0"/>
              </a:defRPr>
            </a:lvl3pPr>
            <a:lvl4pPr>
              <a:defRPr sz="1800">
                <a:solidFill>
                  <a:srgbClr val="8B8376"/>
                </a:solidFill>
                <a:latin typeface="Century Gothic" pitchFamily="34" charset="0"/>
              </a:defRPr>
            </a:lvl4pPr>
            <a:lvl5pPr>
              <a:defRPr sz="1800">
                <a:solidFill>
                  <a:srgbClr val="8B8376"/>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rgbClr val="8B8376"/>
                </a:solidFill>
                <a:latin typeface="Century Gothic" pitchFamily="34" charset="0"/>
              </a:defRPr>
            </a:lvl1pPr>
            <a:lvl2pPr>
              <a:defRPr sz="2400">
                <a:solidFill>
                  <a:srgbClr val="8B8376"/>
                </a:solidFill>
                <a:latin typeface="Century Gothic" pitchFamily="34" charset="0"/>
              </a:defRPr>
            </a:lvl2pPr>
            <a:lvl3pPr>
              <a:defRPr sz="2000">
                <a:solidFill>
                  <a:srgbClr val="8B8376"/>
                </a:solidFill>
                <a:latin typeface="Century Gothic" pitchFamily="34" charset="0"/>
              </a:defRPr>
            </a:lvl3pPr>
            <a:lvl4pPr>
              <a:defRPr sz="1800">
                <a:solidFill>
                  <a:srgbClr val="8B8376"/>
                </a:solidFill>
                <a:latin typeface="Century Gothic" pitchFamily="34" charset="0"/>
              </a:defRPr>
            </a:lvl4pPr>
            <a:lvl5pPr>
              <a:defRPr sz="1800">
                <a:solidFill>
                  <a:srgbClr val="8B8376"/>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9" name="Date Placeholder 3"/>
          <p:cNvSpPr>
            <a:spLocks noGrp="1"/>
          </p:cNvSpPr>
          <p:nvPr>
            <p:ph type="dt" sz="half" idx="10"/>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0"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Orange Two Cont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chemeClr val="bg1"/>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Gray Two Cont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 SmartArt Diagram">
    <p:spTree>
      <p:nvGrpSpPr>
        <p:cNvPr id="1" name=""/>
        <p:cNvGrpSpPr/>
        <p:nvPr/>
      </p:nvGrpSpPr>
      <p:grpSpPr>
        <a:xfrm>
          <a:off x="0" y="0"/>
          <a:ext cx="0" cy="0"/>
          <a:chOff x="0" y="0"/>
          <a:chExt cx="0" cy="0"/>
        </a:xfrm>
      </p:grpSpPr>
      <p:sp>
        <p:nvSpPr>
          <p:cNvPr id="11" name="Title 9"/>
          <p:cNvSpPr>
            <a:spLocks noGrp="1"/>
          </p:cNvSpPr>
          <p:nvPr>
            <p:ph type="title"/>
          </p:nvPr>
        </p:nvSpPr>
        <p:spPr>
          <a:xfrm>
            <a:off x="5334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7" name="SmartArt Placeholder 14"/>
          <p:cNvSpPr>
            <a:spLocks noGrp="1"/>
          </p:cNvSpPr>
          <p:nvPr>
            <p:ph type="dgm" sz="quarter" idx="13"/>
          </p:nvPr>
        </p:nvSpPr>
        <p:spPr>
          <a:xfrm>
            <a:off x="533400" y="1295400"/>
            <a:ext cx="8305800" cy="4495800"/>
          </a:xfrm>
        </p:spPr>
        <p:txBody>
          <a:bodyPr anchor="t"/>
          <a:lstStyle>
            <a:lvl1pPr>
              <a:defRPr>
                <a:solidFill>
                  <a:srgbClr val="8B8376"/>
                </a:solidFill>
                <a:latin typeface="Century Gothic" pitchFamily="34" charset="0"/>
              </a:defRPr>
            </a:lvl1pPr>
          </a:lstStyle>
          <a:p>
            <a:r>
              <a:rPr lang="en-US"/>
              <a:t>Click icon to add SmartArt graphic</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6"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7"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8"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y SmartArt Diagram">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a:t>Click icon to add SmartArt graphic</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5620D1E8-036D-45B0-B442-4169D32A137A}" type="datetimeFigureOut">
              <a:rPr lang="en-US" smtClean="0"/>
              <a:pPr/>
              <a:t>10/31/2016</a:t>
            </a:fld>
            <a:endParaRPr lang="en-US" dirty="0"/>
          </a:p>
        </p:txBody>
      </p:sp>
      <p:sp>
        <p:nvSpPr>
          <p:cNvPr id="12"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chemeClr val="bg1"/>
                </a:solidFill>
                <a:latin typeface="Century Gothic" pitchFamily="34" charset="0"/>
              </a:defRPr>
            </a:lvl1pPr>
          </a:lstStyle>
          <a:p>
            <a:endParaRPr lang="en-US" dirty="0"/>
          </a:p>
        </p:txBody>
      </p:sp>
      <p:sp>
        <p:nvSpPr>
          <p:cNvPr id="13"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ange SmartArt Diagram">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a:t>Click icon to add SmartArt graphic</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Factoid">
    <p:bg>
      <p:bgRef idx="1001">
        <a:schemeClr val="bg1"/>
      </p:bgRef>
    </p:bg>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0" y="0"/>
            <a:ext cx="9144000" cy="6858000"/>
          </a:xfrm>
        </p:spPr>
        <p:txBody>
          <a:bodyPr/>
          <a:lstStyle/>
          <a:p>
            <a:r>
              <a:rPr lang="en-US"/>
              <a:t>Click icon to add picture</a:t>
            </a:r>
            <a:endParaRPr lang="en-US" dirty="0"/>
          </a:p>
        </p:txBody>
      </p:sp>
      <p:sp>
        <p:nvSpPr>
          <p:cNvPr id="8" name="Text Placeholder 7"/>
          <p:cNvSpPr>
            <a:spLocks noGrp="1"/>
          </p:cNvSpPr>
          <p:nvPr>
            <p:ph type="body" sz="quarter" idx="13" hasCustomPrompt="1"/>
          </p:nvPr>
        </p:nvSpPr>
        <p:spPr>
          <a:xfrm>
            <a:off x="4343400" y="914400"/>
            <a:ext cx="4572000" cy="1981200"/>
          </a:xfrm>
        </p:spPr>
        <p:txBody>
          <a:bodyPr anchor="t">
            <a:noAutofit/>
          </a:bodyPr>
          <a:lstStyle>
            <a:lvl1pPr>
              <a:buNone/>
              <a:defRPr sz="12500">
                <a:solidFill>
                  <a:schemeClr val="bg1"/>
                </a:solidFill>
                <a:latin typeface="Century Gothic" pitchFamily="34" charset="0"/>
              </a:defRPr>
            </a:lvl1pPr>
            <a:lvl2pPr>
              <a:defRPr sz="4000">
                <a:solidFill>
                  <a:srgbClr val="FF9B26"/>
                </a:solidFill>
              </a:defRPr>
            </a:lvl2pPr>
            <a:lvl3pPr>
              <a:defRPr sz="3600">
                <a:solidFill>
                  <a:srgbClr val="FF9B26"/>
                </a:solidFill>
              </a:defRPr>
            </a:lvl3pPr>
            <a:lvl4pPr>
              <a:defRPr sz="3200">
                <a:solidFill>
                  <a:srgbClr val="FF9B26"/>
                </a:solidFill>
              </a:defRPr>
            </a:lvl4pPr>
            <a:lvl5pPr>
              <a:defRPr sz="3200">
                <a:solidFill>
                  <a:srgbClr val="FF9B26"/>
                </a:solidFill>
              </a:defRPr>
            </a:lvl5pPr>
          </a:lstStyle>
          <a:p>
            <a:pPr lvl="0"/>
            <a:r>
              <a:rPr lang="en-US" dirty="0"/>
              <a:t>#k#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3"/>
          <p:cNvSpPr>
            <a:spLocks noGrp="1"/>
          </p:cNvSpPr>
          <p:nvPr>
            <p:ph type="dt" sz="half" idx="2"/>
          </p:nvPr>
        </p:nvSpPr>
        <p:spPr>
          <a:xfrm>
            <a:off x="35052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9"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20"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2" name="Text Placeholder 10"/>
          <p:cNvSpPr>
            <a:spLocks noGrp="1"/>
          </p:cNvSpPr>
          <p:nvPr>
            <p:ph type="body" sz="quarter" idx="17"/>
          </p:nvPr>
        </p:nvSpPr>
        <p:spPr>
          <a:xfrm>
            <a:off x="4343400" y="2971800"/>
            <a:ext cx="4572000" cy="2667000"/>
          </a:xfrm>
        </p:spPr>
        <p:txBody>
          <a:bodyPr>
            <a:normAutofit/>
          </a:bodyPr>
          <a:lstStyle>
            <a:lvl1pPr marL="0" indent="0">
              <a:defRPr sz="4000">
                <a:solidFill>
                  <a:srgbClr val="FF9B26"/>
                </a:solidFill>
              </a:defRPr>
            </a:lvl1pPr>
          </a:lstStyle>
          <a:p>
            <a:pPr lvl="0"/>
            <a:r>
              <a:rPr lang="en-US"/>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Whi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rgbClr val="8B8376"/>
                </a:solidFill>
                <a:latin typeface="Century Gothic"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rgbClr val="8B8376"/>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rgbClr val="8B8376"/>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9" name="Date Placeholder 3"/>
          <p:cNvSpPr>
            <a:spLocks noGrp="1"/>
          </p:cNvSpPr>
          <p:nvPr>
            <p:ph type="dt" sz="half" idx="10"/>
          </p:nvPr>
        </p:nvSpPr>
        <p:spPr>
          <a:xfrm>
            <a:off x="35052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0"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Orange Picture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hite_Safety Moment_after title page-Grey Ty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a:solidFill>
                  <a:srgbClr val="8B8376"/>
                </a:solidFill>
                <a:latin typeface="Century Gothic" pitchFamily="34" charset="0"/>
              </a:defRPr>
            </a:lvl1pPr>
          </a:lstStyle>
          <a:p>
            <a:r>
              <a:rPr lang="en-US" dirty="0"/>
              <a:t>Safety Moment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rgbClr val="8B8376"/>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rgbClr val="8B8376"/>
                </a:solidFill>
              </a:defRPr>
            </a:lvl1pPr>
          </a:lstStyle>
          <a:p>
            <a:pPr lvl="0"/>
            <a:r>
              <a:rPr lang="en-US" dirty="0"/>
              <a:t>Click to edit text </a:t>
            </a:r>
          </a:p>
        </p:txBody>
      </p:sp>
      <p:sp>
        <p:nvSpPr>
          <p:cNvPr id="5" name="Freeform 7"/>
          <p:cNvSpPr>
            <a:spLocks noEditPoints="1"/>
          </p:cNvSpPr>
          <p:nvPr userDrawn="1"/>
        </p:nvSpPr>
        <p:spPr bwMode="auto">
          <a:xfrm>
            <a:off x="533400" y="36575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00370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Gray Picture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1"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2 Pictures-Orange Caption">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endParaRPr lang="en-US" dirty="0"/>
          </a:p>
        </p:txBody>
      </p:sp>
      <p:sp>
        <p:nvSpPr>
          <p:cNvPr id="13" name="Picture Placeholder 11"/>
          <p:cNvSpPr>
            <a:spLocks noGrp="1"/>
          </p:cNvSpPr>
          <p:nvPr>
            <p:ph type="pic" sz="quarter" idx="13"/>
          </p:nvPr>
        </p:nvSpPr>
        <p:spPr>
          <a:xfrm>
            <a:off x="4648200" y="0"/>
            <a:ext cx="4495800" cy="68580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4"/>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5"/>
          </p:nvPr>
        </p:nvSpPr>
        <p:spPr>
          <a:xfrm>
            <a:off x="4648200" y="6096000"/>
            <a:ext cx="25146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2 Pictures Gray Caption">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endParaRPr lang="en-US" dirty="0"/>
          </a:p>
        </p:txBody>
      </p:sp>
      <p:sp>
        <p:nvSpPr>
          <p:cNvPr id="13" name="Picture Placeholder 11"/>
          <p:cNvSpPr>
            <a:spLocks noGrp="1"/>
          </p:cNvSpPr>
          <p:nvPr>
            <p:ph type="pic" sz="quarter" idx="13"/>
          </p:nvPr>
        </p:nvSpPr>
        <p:spPr>
          <a:xfrm>
            <a:off x="4648200" y="0"/>
            <a:ext cx="4495800" cy="68580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4"/>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5"/>
          </p:nvPr>
        </p:nvSpPr>
        <p:spPr>
          <a:xfrm>
            <a:off x="4648200" y="6096000"/>
            <a:ext cx="25146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Multi Pictures Orange Caption">
    <p:spTree>
      <p:nvGrpSpPr>
        <p:cNvPr id="1" name=""/>
        <p:cNvGrpSpPr/>
        <p:nvPr/>
      </p:nvGrpSpPr>
      <p:grpSpPr>
        <a:xfrm>
          <a:off x="0" y="0"/>
          <a:ext cx="0" cy="0"/>
          <a:chOff x="0" y="0"/>
          <a:chExt cx="0" cy="0"/>
        </a:xfrm>
      </p:grpSpPr>
      <p:sp>
        <p:nvSpPr>
          <p:cNvPr id="13"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p>
        </p:txBody>
      </p:sp>
      <p:sp>
        <p:nvSpPr>
          <p:cNvPr id="15" name="Picture Placeholder 14"/>
          <p:cNvSpPr>
            <a:spLocks noGrp="1"/>
          </p:cNvSpPr>
          <p:nvPr>
            <p:ph type="pic" sz="quarter" idx="13"/>
          </p:nvPr>
        </p:nvSpPr>
        <p:spPr>
          <a:xfrm>
            <a:off x="4648200" y="0"/>
            <a:ext cx="4495800" cy="3352800"/>
          </a:xfrm>
        </p:spPr>
        <p:txBody>
          <a:bodyPr anchor="t"/>
          <a:lstStyle>
            <a:lvl1pPr>
              <a:defRPr>
                <a:latin typeface="Century Gothic" pitchFamily="34" charset="0"/>
              </a:defRPr>
            </a:lvl1pPr>
          </a:lstStyle>
          <a:p>
            <a:r>
              <a:rPr lang="en-US"/>
              <a:t>Click icon to add picture</a:t>
            </a:r>
          </a:p>
        </p:txBody>
      </p:sp>
      <p:sp>
        <p:nvSpPr>
          <p:cNvPr id="16" name="Picture Placeholder 14"/>
          <p:cNvSpPr>
            <a:spLocks noGrp="1"/>
          </p:cNvSpPr>
          <p:nvPr>
            <p:ph type="pic" sz="quarter" idx="14"/>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9" name="Text Placeholder 6"/>
          <p:cNvSpPr>
            <a:spLocks noGrp="1"/>
          </p:cNvSpPr>
          <p:nvPr>
            <p:ph type="body" sz="quarter" idx="17"/>
          </p:nvPr>
        </p:nvSpPr>
        <p:spPr>
          <a:xfrm>
            <a:off x="464820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6"/>
          </p:nvPr>
        </p:nvSpPr>
        <p:spPr>
          <a:xfrm>
            <a:off x="4648200" y="25908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7" name="Text Placeholder 6"/>
          <p:cNvSpPr>
            <a:spLocks noGrp="1"/>
          </p:cNvSpPr>
          <p:nvPr>
            <p:ph type="body" sz="quarter" idx="15"/>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Multi Pictures Gray Caption">
    <p:spTree>
      <p:nvGrpSpPr>
        <p:cNvPr id="1" name=""/>
        <p:cNvGrpSpPr/>
        <p:nvPr/>
      </p:nvGrpSpPr>
      <p:grpSpPr>
        <a:xfrm>
          <a:off x="0" y="0"/>
          <a:ext cx="0" cy="0"/>
          <a:chOff x="0" y="0"/>
          <a:chExt cx="0" cy="0"/>
        </a:xfrm>
      </p:grpSpPr>
      <p:sp>
        <p:nvSpPr>
          <p:cNvPr id="13"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endParaRPr lang="en-US" dirty="0"/>
          </a:p>
        </p:txBody>
      </p:sp>
      <p:sp>
        <p:nvSpPr>
          <p:cNvPr id="15" name="Picture Placeholder 14"/>
          <p:cNvSpPr>
            <a:spLocks noGrp="1"/>
          </p:cNvSpPr>
          <p:nvPr>
            <p:ph type="pic" sz="quarter" idx="13"/>
          </p:nvPr>
        </p:nvSpPr>
        <p:spPr>
          <a:xfrm>
            <a:off x="4648200" y="0"/>
            <a:ext cx="4495800" cy="3352800"/>
          </a:xfrm>
        </p:spPr>
        <p:txBody>
          <a:bodyPr anchor="t"/>
          <a:lstStyle>
            <a:lvl1pPr>
              <a:defRPr>
                <a:latin typeface="Century Gothic" pitchFamily="34" charset="0"/>
              </a:defRPr>
            </a:lvl1pPr>
          </a:lstStyle>
          <a:p>
            <a:r>
              <a:rPr lang="en-US"/>
              <a:t>Click icon to add picture</a:t>
            </a:r>
          </a:p>
        </p:txBody>
      </p:sp>
      <p:sp>
        <p:nvSpPr>
          <p:cNvPr id="16" name="Picture Placeholder 14"/>
          <p:cNvSpPr>
            <a:spLocks noGrp="1"/>
          </p:cNvSpPr>
          <p:nvPr>
            <p:ph type="pic" sz="quarter" idx="14"/>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9" name="Text Placeholder 6"/>
          <p:cNvSpPr>
            <a:spLocks noGrp="1"/>
          </p:cNvSpPr>
          <p:nvPr>
            <p:ph type="body" sz="quarter" idx="17"/>
          </p:nvPr>
        </p:nvSpPr>
        <p:spPr>
          <a:xfrm>
            <a:off x="464820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6"/>
          </p:nvPr>
        </p:nvSpPr>
        <p:spPr>
          <a:xfrm>
            <a:off x="4648200" y="25908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7" name="Text Placeholder 6"/>
          <p:cNvSpPr>
            <a:spLocks noGrp="1"/>
          </p:cNvSpPr>
          <p:nvPr>
            <p:ph type="body" sz="quarter" idx="15"/>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Multi Pictures Orange Caption orizontal">
    <p:spTree>
      <p:nvGrpSpPr>
        <p:cNvPr id="1" name=""/>
        <p:cNvGrpSpPr/>
        <p:nvPr/>
      </p:nvGrpSpPr>
      <p:grpSpPr>
        <a:xfrm>
          <a:off x="0" y="0"/>
          <a:ext cx="0" cy="0"/>
          <a:chOff x="0" y="0"/>
          <a:chExt cx="0" cy="0"/>
        </a:xfrm>
      </p:grpSpPr>
      <p:sp>
        <p:nvSpPr>
          <p:cNvPr id="13" name="Picture Placeholder 14"/>
          <p:cNvSpPr>
            <a:spLocks noGrp="1"/>
          </p:cNvSpPr>
          <p:nvPr>
            <p:ph type="pic" sz="quarter" idx="13"/>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14" name="Picture Placeholder 14"/>
          <p:cNvSpPr>
            <a:spLocks noGrp="1"/>
          </p:cNvSpPr>
          <p:nvPr>
            <p:ph type="pic" sz="quarter" idx="14"/>
          </p:nvPr>
        </p:nvSpPr>
        <p:spPr>
          <a:xfrm>
            <a:off x="0" y="3505200"/>
            <a:ext cx="4495800" cy="3352800"/>
          </a:xfrm>
        </p:spPr>
        <p:txBody>
          <a:bodyPr anchor="t"/>
          <a:lstStyle>
            <a:lvl1pPr>
              <a:defRPr>
                <a:latin typeface="Century Gothic" pitchFamily="34" charset="0"/>
              </a:defRPr>
            </a:lvl1pPr>
          </a:lstStyle>
          <a:p>
            <a:r>
              <a:rPr lang="en-US"/>
              <a:t>Click icon to add picture</a:t>
            </a:r>
            <a:endParaRPr lang="en-US" dirty="0"/>
          </a:p>
        </p:txBody>
      </p:sp>
      <p:sp>
        <p:nvSpPr>
          <p:cNvPr id="16" name="Picture Placeholder 15"/>
          <p:cNvSpPr>
            <a:spLocks noGrp="1"/>
          </p:cNvSpPr>
          <p:nvPr>
            <p:ph type="pic" sz="quarter" idx="15"/>
          </p:nvPr>
        </p:nvSpPr>
        <p:spPr>
          <a:xfrm>
            <a:off x="0" y="0"/>
            <a:ext cx="9144000" cy="33528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6"/>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9" name="Text Placeholder 6"/>
          <p:cNvSpPr>
            <a:spLocks noGrp="1"/>
          </p:cNvSpPr>
          <p:nvPr>
            <p:ph type="body" sz="quarter" idx="18"/>
          </p:nvPr>
        </p:nvSpPr>
        <p:spPr>
          <a:xfrm>
            <a:off x="464820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7"/>
          </p:nvPr>
        </p:nvSpPr>
        <p:spPr>
          <a:xfrm>
            <a:off x="0" y="25908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Multi Pictures Gray Caption orizontal">
    <p:spTree>
      <p:nvGrpSpPr>
        <p:cNvPr id="1" name=""/>
        <p:cNvGrpSpPr/>
        <p:nvPr/>
      </p:nvGrpSpPr>
      <p:grpSpPr>
        <a:xfrm>
          <a:off x="0" y="0"/>
          <a:ext cx="0" cy="0"/>
          <a:chOff x="0" y="0"/>
          <a:chExt cx="0" cy="0"/>
        </a:xfrm>
      </p:grpSpPr>
      <p:sp>
        <p:nvSpPr>
          <p:cNvPr id="13" name="Picture Placeholder 14"/>
          <p:cNvSpPr>
            <a:spLocks noGrp="1"/>
          </p:cNvSpPr>
          <p:nvPr>
            <p:ph type="pic" sz="quarter" idx="13"/>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14" name="Picture Placeholder 14"/>
          <p:cNvSpPr>
            <a:spLocks noGrp="1"/>
          </p:cNvSpPr>
          <p:nvPr>
            <p:ph type="pic" sz="quarter" idx="14"/>
          </p:nvPr>
        </p:nvSpPr>
        <p:spPr>
          <a:xfrm>
            <a:off x="0" y="3505200"/>
            <a:ext cx="4495800" cy="3352800"/>
          </a:xfrm>
        </p:spPr>
        <p:txBody>
          <a:bodyPr anchor="t"/>
          <a:lstStyle>
            <a:lvl1pPr>
              <a:defRPr>
                <a:latin typeface="Century Gothic" pitchFamily="34" charset="0"/>
              </a:defRPr>
            </a:lvl1pPr>
          </a:lstStyle>
          <a:p>
            <a:r>
              <a:rPr lang="en-US"/>
              <a:t>Click icon to add picture</a:t>
            </a:r>
            <a:endParaRPr lang="en-US" dirty="0"/>
          </a:p>
        </p:txBody>
      </p:sp>
      <p:sp>
        <p:nvSpPr>
          <p:cNvPr id="16" name="Picture Placeholder 15"/>
          <p:cNvSpPr>
            <a:spLocks noGrp="1"/>
          </p:cNvSpPr>
          <p:nvPr>
            <p:ph type="pic" sz="quarter" idx="15"/>
          </p:nvPr>
        </p:nvSpPr>
        <p:spPr>
          <a:xfrm>
            <a:off x="0" y="0"/>
            <a:ext cx="9144000" cy="33528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6"/>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9" name="Text Placeholder 6"/>
          <p:cNvSpPr>
            <a:spLocks noGrp="1"/>
          </p:cNvSpPr>
          <p:nvPr>
            <p:ph type="body" sz="quarter" idx="18"/>
          </p:nvPr>
        </p:nvSpPr>
        <p:spPr>
          <a:xfrm>
            <a:off x="464820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7"/>
          </p:nvPr>
        </p:nvSpPr>
        <p:spPr>
          <a:xfrm>
            <a:off x="0" y="25908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103653"/>
            <a:ext cx="1371600" cy="364469"/>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Tree>
    <p:extLst>
      <p:ext uri="{BB962C8B-B14F-4D97-AF65-F5344CB8AC3E}">
        <p14:creationId xmlns:p14="http://schemas.microsoft.com/office/powerpoint/2010/main" val="2496244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1504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lor Bullets">
    <p:spTree>
      <p:nvGrpSpPr>
        <p:cNvPr id="1" name=""/>
        <p:cNvGrpSpPr/>
        <p:nvPr/>
      </p:nvGrpSpPr>
      <p:grpSpPr>
        <a:xfrm>
          <a:off x="0" y="0"/>
          <a:ext cx="0" cy="0"/>
          <a:chOff x="0" y="0"/>
          <a:chExt cx="0" cy="0"/>
        </a:xfrm>
      </p:grpSpPr>
      <p:sp>
        <p:nvSpPr>
          <p:cNvPr id="15" name="Title 14"/>
          <p:cNvSpPr>
            <a:spLocks noGrp="1"/>
          </p:cNvSpPr>
          <p:nvPr>
            <p:ph type="title"/>
          </p:nvPr>
        </p:nvSpPr>
        <p:spPr>
          <a:xfrm>
            <a:off x="457200" y="492195"/>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00" y="6324600"/>
            <a:ext cx="1375440" cy="365489"/>
          </a:xfrm>
          <a:prstGeom prst="rect">
            <a:avLst/>
          </a:prstGeom>
        </p:spPr>
      </p:pic>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b="1">
                <a:solidFill>
                  <a:srgbClr val="FF9B26"/>
                </a:solidFill>
              </a:defRPr>
            </a:lvl1pPr>
            <a:lvl2pPr>
              <a:buFont typeface="Arial" pitchFamily="34" charset="0"/>
              <a:buChar char="•"/>
              <a:defRPr b="1">
                <a:solidFill>
                  <a:srgbClr val="FF9B26"/>
                </a:solidFill>
              </a:defRPr>
            </a:lvl2pPr>
            <a:lvl3pPr>
              <a:buFont typeface="Arial" pitchFamily="34" charset="0"/>
              <a:buChar char="•"/>
              <a:defRPr b="1">
                <a:solidFill>
                  <a:srgbClr val="FF9B26"/>
                </a:solidFill>
              </a:defRPr>
            </a:lvl3pPr>
            <a:lvl4pPr>
              <a:buFont typeface="Arial" pitchFamily="34" charset="0"/>
              <a:buChar char="•"/>
              <a:defRPr b="1">
                <a:solidFill>
                  <a:srgbClr val="FF9B26"/>
                </a:solidFill>
              </a:defRPr>
            </a:lvl4pPr>
            <a:lvl5pPr>
              <a:buFont typeface="Arial" pitchFamily="34" charset="0"/>
              <a:buChar char="•"/>
              <a:defRPr b="1">
                <a:solidFill>
                  <a:srgbClr val="FF9B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282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Title Only-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Intro-Red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dirty="0"/>
              <a:t>Click icon to add picture</a:t>
            </a:r>
          </a:p>
        </p:txBody>
      </p:sp>
      <p:sp>
        <p:nvSpPr>
          <p:cNvPr id="10" name="Text Placeholder 8"/>
          <p:cNvSpPr>
            <a:spLocks noGrp="1"/>
          </p:cNvSpPr>
          <p:nvPr>
            <p:ph type="body" sz="quarter" idx="14"/>
          </p:nvPr>
        </p:nvSpPr>
        <p:spPr>
          <a:xfrm>
            <a:off x="304800" y="2054423"/>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chemeClr val="tx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
        <p:nvSpPr>
          <p:cNvPr id="7" name="Text Placeholder 13"/>
          <p:cNvSpPr>
            <a:spLocks noGrp="1"/>
          </p:cNvSpPr>
          <p:nvPr>
            <p:ph type="body" sz="quarter" idx="17"/>
          </p:nvPr>
        </p:nvSpPr>
        <p:spPr>
          <a:xfrm>
            <a:off x="304800" y="457200"/>
            <a:ext cx="8229600" cy="762000"/>
          </a:xfrm>
        </p:spPr>
        <p:txBody>
          <a:bodyPr>
            <a:normAutofit/>
          </a:bodyPr>
          <a:lstStyle>
            <a:lvl1pPr>
              <a:defRPr sz="4400">
                <a:solidFill>
                  <a:srgbClr val="D71923"/>
                </a:solidFill>
              </a:defRPr>
            </a:lvl1pPr>
          </a:lstStyle>
          <a:p>
            <a:pPr lvl="0"/>
            <a:r>
              <a:rPr lang="en-US" dirty="0"/>
              <a:t>Click to edit Master text styles</a:t>
            </a:r>
          </a:p>
        </p:txBody>
      </p:sp>
    </p:spTree>
    <p:extLst>
      <p:ext uri="{BB962C8B-B14F-4D97-AF65-F5344CB8AC3E}">
        <p14:creationId xmlns:p14="http://schemas.microsoft.com/office/powerpoint/2010/main" val="323601663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Title Only-Red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rgbClr val="D71923"/>
                </a:solidFill>
                <a:latin typeface="Century Gothic" pitchFamily="34" charset="0"/>
              </a:defRPr>
            </a:lvl1pPr>
          </a:lstStyle>
          <a:p>
            <a:r>
              <a:rPr lang="en-US" dirty="0"/>
              <a:t>Click to edit Master title style</a:t>
            </a:r>
          </a:p>
        </p:txBody>
      </p:sp>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tx1"/>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chemeClr val="tx1"/>
                </a:solidFill>
              </a:defRPr>
            </a:lvl1pPr>
          </a:lstStyle>
          <a:p>
            <a:pPr lvl="0"/>
            <a:r>
              <a:rPr lang="en-US" dirty="0"/>
              <a:t>Click to edit text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89196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White_Safety Moment-Red Ty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a:solidFill>
                  <a:srgbClr val="D71923"/>
                </a:solidFill>
                <a:latin typeface="Century Gothic" pitchFamily="34" charset="0"/>
              </a:defRPr>
            </a:lvl1pPr>
          </a:lstStyle>
          <a:p>
            <a:r>
              <a:rPr lang="en-US" dirty="0"/>
              <a:t>Safety Moment</a:t>
            </a:r>
          </a:p>
        </p:txBody>
      </p:sp>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tx1"/>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chemeClr val="tx1"/>
                </a:solidFill>
              </a:defRPr>
            </a:lvl1pPr>
          </a:lstStyle>
          <a:p>
            <a:pPr lvl="0"/>
            <a:r>
              <a:rPr lang="en-US" dirty="0"/>
              <a:t>Click to edit text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
        <p:nvSpPr>
          <p:cNvPr id="13" name="Freeform 7"/>
          <p:cNvSpPr>
            <a:spLocks noEditPoints="1"/>
          </p:cNvSpPr>
          <p:nvPr userDrawn="1"/>
        </p:nvSpPr>
        <p:spPr bwMode="auto">
          <a:xfrm>
            <a:off x="533400" y="36697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0321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dient Title Only-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extLst>
      <p:ext uri="{BB962C8B-B14F-4D97-AF65-F5344CB8AC3E}">
        <p14:creationId xmlns:p14="http://schemas.microsoft.com/office/powerpoint/2010/main" val="4157938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Gradient_safety Moment-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baseline="0">
                <a:solidFill>
                  <a:schemeClr val="bg1"/>
                </a:solidFill>
                <a:latin typeface="Century Gothic" pitchFamily="34" charset="0"/>
              </a:defRPr>
            </a:lvl1pPr>
          </a:lstStyle>
          <a:p>
            <a:r>
              <a:rPr lang="en-US" dirty="0"/>
              <a:t>Safety Moment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3" name="Freeform 7"/>
          <p:cNvSpPr>
            <a:spLocks noEditPoints="1"/>
          </p:cNvSpPr>
          <p:nvPr userDrawn="1"/>
        </p:nvSpPr>
        <p:spPr bwMode="auto">
          <a:xfrm>
            <a:off x="528273" y="36697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17535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Title Only-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extLst>
      <p:ext uri="{BB962C8B-B14F-4D97-AF65-F5344CB8AC3E}">
        <p14:creationId xmlns:p14="http://schemas.microsoft.com/office/powerpoint/2010/main" val="755858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Red_Safety Moment-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3" name="Freeform 7"/>
          <p:cNvSpPr>
            <a:spLocks noEditPoints="1"/>
          </p:cNvSpPr>
          <p:nvPr userDrawn="1"/>
        </p:nvSpPr>
        <p:spPr bwMode="auto">
          <a:xfrm>
            <a:off x="528273" y="36697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63217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ck Title Only-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extLst>
      <p:ext uri="{BB962C8B-B14F-4D97-AF65-F5344CB8AC3E}">
        <p14:creationId xmlns:p14="http://schemas.microsoft.com/office/powerpoint/2010/main" val="400362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ck_safety Moment-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3" name="Freeform 7"/>
          <p:cNvSpPr>
            <a:spLocks noEditPoints="1"/>
          </p:cNvSpPr>
          <p:nvPr userDrawn="1"/>
        </p:nvSpPr>
        <p:spPr bwMode="auto">
          <a:xfrm>
            <a:off x="528273" y="36697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27595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333842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_Safety Moment_after title page-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3" name="Freeform 7"/>
          <p:cNvSpPr>
            <a:spLocks noEditPoints="1"/>
          </p:cNvSpPr>
          <p:nvPr userDrawn="1"/>
        </p:nvSpPr>
        <p:spPr bwMode="auto">
          <a:xfrm>
            <a:off x="528273" y="36575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2128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Gradi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32124843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Red Blank">
    <p:bg>
      <p:bgPr>
        <a:solidFill>
          <a:srgbClr val="D7192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1998394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ck Blank">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561595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_White Title Slide-Red Typ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a:prstGeom prst="rect">
            <a:avLst/>
          </a:prstGeom>
        </p:spPr>
        <p:txBody>
          <a:bodyPr anchor="t"/>
          <a:lstStyle>
            <a:lvl1pPr algn="l">
              <a:defRPr b="1">
                <a:solidFill>
                  <a:srgbClr val="D71923"/>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57200" y="3886200"/>
            <a:ext cx="8229600" cy="1752600"/>
          </a:xfrm>
        </p:spPr>
        <p:txBody>
          <a:bodyPr anchor="t"/>
          <a:lstStyle>
            <a:lvl1pPr marL="0" indent="0" algn="l">
              <a:buNone/>
              <a:defRPr b="1">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352800" y="6324600"/>
            <a:ext cx="1295400" cy="365125"/>
          </a:xfrm>
          <a:prstGeom prst="rect">
            <a:avLst/>
          </a:prstGeom>
        </p:spPr>
        <p:txBody>
          <a:bodyPr anchor="t"/>
          <a:lstStyle>
            <a:lvl1pPr>
              <a:defRPr>
                <a:solidFill>
                  <a:srgbClr val="D71923"/>
                </a:solidFill>
                <a:latin typeface="Century Gothic" pitchFamily="34" charset="0"/>
              </a:defRPr>
            </a:lvl1pPr>
          </a:lstStyle>
          <a:p>
            <a:fld id="{5620D1E8-036D-45B0-B442-4169D32A137A}" type="datetimeFigureOut">
              <a:rPr lang="en-US" smtClean="0"/>
              <a:pPr/>
              <a:t>10/31/2016</a:t>
            </a:fld>
            <a:endParaRPr lang="en-US"/>
          </a:p>
        </p:txBody>
      </p:sp>
      <p:sp>
        <p:nvSpPr>
          <p:cNvPr id="5" name="Footer Placeholder 4"/>
          <p:cNvSpPr>
            <a:spLocks noGrp="1"/>
          </p:cNvSpPr>
          <p:nvPr>
            <p:ph type="ftr" sz="quarter" idx="11"/>
          </p:nvPr>
        </p:nvSpPr>
        <p:spPr>
          <a:xfrm>
            <a:off x="457200" y="6324600"/>
            <a:ext cx="2895600" cy="365125"/>
          </a:xfrm>
          <a:prstGeom prst="rect">
            <a:avLst/>
          </a:prstGeom>
        </p:spPr>
        <p:txBody>
          <a:bodyPr anchor="t"/>
          <a:lstStyle>
            <a:lvl1pPr>
              <a:defRPr>
                <a:solidFill>
                  <a:srgbClr val="D71923"/>
                </a:solidFill>
                <a:latin typeface="Century Gothic" pitchFamily="34" charset="0"/>
              </a:defRPr>
            </a:lvl1pPr>
          </a:lstStyle>
          <a:p>
            <a:endParaRPr lang="en-US"/>
          </a:p>
        </p:txBody>
      </p:sp>
      <p:sp>
        <p:nvSpPr>
          <p:cNvPr id="6" name="Slide Number Placeholder 5"/>
          <p:cNvSpPr>
            <a:spLocks noGrp="1"/>
          </p:cNvSpPr>
          <p:nvPr>
            <p:ph type="sldNum" sz="quarter" idx="12"/>
          </p:nvPr>
        </p:nvSpPr>
        <p:spPr>
          <a:xfrm>
            <a:off x="4648200" y="6324600"/>
            <a:ext cx="1295400" cy="365125"/>
          </a:xfrm>
          <a:prstGeom prst="rect">
            <a:avLst/>
          </a:prstGeom>
        </p:spPr>
        <p:txBody>
          <a:bodyPr anchor="t"/>
          <a:lstStyle>
            <a:lvl1pPr>
              <a:defRPr>
                <a:latin typeface="Century Gothic" pitchFamily="34" charset="0"/>
              </a:defRPr>
            </a:lvl1pPr>
          </a:lstStyle>
          <a:p>
            <a:fld id="{3178CFF5-1EF5-4FDA-A119-3041D8D196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2611748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Gradient Title Slide-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11460944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2_Gradient_Safety Moment-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Freeform 7"/>
          <p:cNvSpPr>
            <a:spLocks noEditPoints="1"/>
          </p:cNvSpPr>
          <p:nvPr userDrawn="1"/>
        </p:nvSpPr>
        <p:spPr bwMode="auto">
          <a:xfrm>
            <a:off x="756873" y="9265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17041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Red Title Slide-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24265341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2_Red_Safety Moment-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Freeform 7"/>
          <p:cNvSpPr>
            <a:spLocks noEditPoints="1"/>
          </p:cNvSpPr>
          <p:nvPr userDrawn="1"/>
        </p:nvSpPr>
        <p:spPr bwMode="auto">
          <a:xfrm>
            <a:off x="756873" y="9265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61472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Black Title Slide-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Tree>
    <p:extLst>
      <p:ext uri="{BB962C8B-B14F-4D97-AF65-F5344CB8AC3E}">
        <p14:creationId xmlns:p14="http://schemas.microsoft.com/office/powerpoint/2010/main" val="25301055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2_Black_Safety Moment-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
        <p:nvSpPr>
          <p:cNvPr id="16" name="Freeform 7"/>
          <p:cNvSpPr>
            <a:spLocks noEditPoints="1"/>
          </p:cNvSpPr>
          <p:nvPr userDrawn="1"/>
        </p:nvSpPr>
        <p:spPr bwMode="auto">
          <a:xfrm>
            <a:off x="533400" y="9265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672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Title Only-White Type">
    <p:bg>
      <p:bgPr>
        <a:solidFill>
          <a:srgbClr val="8B837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 Agenda-Red Type">
    <p:spTree>
      <p:nvGrpSpPr>
        <p:cNvPr id="1" name=""/>
        <p:cNvGrpSpPr/>
        <p:nvPr/>
      </p:nvGrpSpPr>
      <p:grpSpPr>
        <a:xfrm>
          <a:off x="0" y="0"/>
          <a:ext cx="0" cy="0"/>
          <a:chOff x="0" y="0"/>
          <a:chExt cx="0" cy="0"/>
        </a:xfrm>
      </p:grpSpPr>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23"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1" i="0" u="none" strike="noStrike" kern="1200" cap="none" spc="0" normalizeH="0" baseline="0" noProof="0" dirty="0" smtClean="0">
                <a:ln>
                  <a:noFill/>
                </a:ln>
                <a:solidFill>
                  <a:srgbClr val="D71923"/>
                </a:solidFill>
                <a:effectLst/>
                <a:uLnTx/>
                <a:uFillTx/>
                <a:latin typeface="Century Gothic" pitchFamily="34" charset="0"/>
                <a:ea typeface="+mn-ea"/>
                <a:cs typeface="+mn-cs"/>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33100339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adient Agenda-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3985553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d Agenda-White Type">
    <p:bg>
      <p:bgPr>
        <a:solidFill>
          <a:srgbClr val="D71923"/>
        </a:solid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17492191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ck Agenda-White Type">
    <p:bg>
      <p:bgPr>
        <a:solidFill>
          <a:schemeClr val="tx1"/>
        </a:solid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40845978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Section Title #-White Type">
    <p:bg>
      <p:bgPr>
        <a:solidFill>
          <a:srgbClr val="D71923"/>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295400" y="511314"/>
            <a:ext cx="78486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5334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8" name="Text Placeholder 7"/>
          <p:cNvSpPr>
            <a:spLocks noGrp="1"/>
          </p:cNvSpPr>
          <p:nvPr>
            <p:ph type="body" sz="quarter" idx="11" hasCustomPrompt="1"/>
          </p:nvPr>
        </p:nvSpPr>
        <p:spPr>
          <a:xfrm>
            <a:off x="533400" y="228600"/>
            <a:ext cx="1447800" cy="990600"/>
          </a:xfrm>
        </p:spPr>
        <p:txBody>
          <a:bodyPr>
            <a:noAutofit/>
          </a:bodyPr>
          <a:lstStyle>
            <a:lvl1pPr>
              <a:buNone/>
              <a:defRPr sz="6000" b="1">
                <a:solidFill>
                  <a:schemeClr val="bg1"/>
                </a:solidFill>
              </a:defRPr>
            </a:lvl1pPr>
          </a:lstStyle>
          <a:p>
            <a:pPr lvl="0"/>
            <a:r>
              <a:rPr lang="en-US" dirty="0"/>
              <a:t>#</a:t>
            </a:r>
          </a:p>
        </p:txBody>
      </p:sp>
    </p:spTree>
    <p:extLst>
      <p:ext uri="{BB962C8B-B14F-4D97-AF65-F5344CB8AC3E}">
        <p14:creationId xmlns:p14="http://schemas.microsoft.com/office/powerpoint/2010/main" val="34950290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lor Section_Safety Moment #-White Type">
    <p:bg>
      <p:bgPr>
        <a:solidFill>
          <a:srgbClr val="D71923"/>
        </a:soli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1295400" y="511314"/>
            <a:ext cx="78486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dirty="0"/>
              <a:t>Safety Moment</a:t>
            </a:r>
          </a:p>
        </p:txBody>
      </p:sp>
      <p:sp>
        <p:nvSpPr>
          <p:cNvPr id="14" name="Text Placeholder 13"/>
          <p:cNvSpPr>
            <a:spLocks noGrp="1"/>
          </p:cNvSpPr>
          <p:nvPr>
            <p:ph type="body" sz="quarter" idx="10"/>
          </p:nvPr>
        </p:nvSpPr>
        <p:spPr>
          <a:xfrm>
            <a:off x="5334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8" name="Text Placeholder 7"/>
          <p:cNvSpPr>
            <a:spLocks noGrp="1"/>
          </p:cNvSpPr>
          <p:nvPr>
            <p:ph type="body" sz="quarter" idx="11" hasCustomPrompt="1"/>
          </p:nvPr>
        </p:nvSpPr>
        <p:spPr>
          <a:xfrm>
            <a:off x="533400" y="228600"/>
            <a:ext cx="1447800" cy="990600"/>
          </a:xfrm>
        </p:spPr>
        <p:txBody>
          <a:bodyPr>
            <a:noAutofit/>
          </a:bodyPr>
          <a:lstStyle>
            <a:lvl1pPr>
              <a:buNone/>
              <a:defRPr sz="6000" b="1">
                <a:solidFill>
                  <a:schemeClr val="bg1"/>
                </a:solidFill>
              </a:defRPr>
            </a:lvl1pPr>
          </a:lstStyle>
          <a:p>
            <a:pPr lvl="0"/>
            <a:r>
              <a:rPr lang="en-US" dirty="0"/>
              <a:t>#</a:t>
            </a:r>
          </a:p>
        </p:txBody>
      </p:sp>
      <p:sp>
        <p:nvSpPr>
          <p:cNvPr id="11" name="Freeform 7"/>
          <p:cNvSpPr>
            <a:spLocks noEditPoints="1"/>
          </p:cNvSpPr>
          <p:nvPr userDrawn="1"/>
        </p:nvSpPr>
        <p:spPr bwMode="auto">
          <a:xfrm>
            <a:off x="495431" y="44957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764975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Section Title #-White Type">
    <p:bg>
      <p:bgPr>
        <a:solidFill>
          <a:schemeClr val="tx1"/>
        </a:solidFill>
        <a:effectLst/>
      </p:bgPr>
    </p:bg>
    <p:spTree>
      <p:nvGrpSpPr>
        <p:cNvPr id="1" name=""/>
        <p:cNvGrpSpPr/>
        <p:nvPr/>
      </p:nvGrpSpPr>
      <p:grpSpPr>
        <a:xfrm>
          <a:off x="0" y="0"/>
          <a:ext cx="0" cy="0"/>
          <a:chOff x="0" y="0"/>
          <a:chExt cx="0" cy="0"/>
        </a:xfrm>
      </p:grpSpPr>
      <p:sp>
        <p:nvSpPr>
          <p:cNvPr id="6"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858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7"/>
          <p:cNvSpPr>
            <a:spLocks noGrp="1"/>
          </p:cNvSpPr>
          <p:nvPr>
            <p:ph type="body" sz="quarter" idx="11" hasCustomPrompt="1"/>
          </p:nvPr>
        </p:nvSpPr>
        <p:spPr>
          <a:xfrm>
            <a:off x="685800" y="228600"/>
            <a:ext cx="1447800" cy="990600"/>
          </a:xfrm>
        </p:spPr>
        <p:txBody>
          <a:bodyPr>
            <a:noAutofit/>
          </a:bodyPr>
          <a:lstStyle>
            <a:lvl1pPr>
              <a:buNone/>
              <a:defRPr sz="6000" b="1">
                <a:solidFill>
                  <a:schemeClr val="bg1"/>
                </a:solidFill>
              </a:defRPr>
            </a:lvl1pPr>
          </a:lstStyle>
          <a:p>
            <a:pPr lvl="0"/>
            <a:r>
              <a:rPr lang="en-US" dirty="0"/>
              <a:t>#</a:t>
            </a:r>
          </a:p>
        </p:txBody>
      </p:sp>
    </p:spTree>
    <p:extLst>
      <p:ext uri="{BB962C8B-B14F-4D97-AF65-F5344CB8AC3E}">
        <p14:creationId xmlns:p14="http://schemas.microsoft.com/office/powerpoint/2010/main" val="3772234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ack Section_Safety Moment #-White Type">
    <p:bg>
      <p:bgPr>
        <a:solidFill>
          <a:schemeClr val="tx1"/>
        </a:solidFill>
        <a:effectLst/>
      </p:bgPr>
    </p:bg>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dirty="0"/>
              <a:t>Safety Moment</a:t>
            </a:r>
          </a:p>
        </p:txBody>
      </p:sp>
      <p:sp>
        <p:nvSpPr>
          <p:cNvPr id="8" name="Text Placeholder 13"/>
          <p:cNvSpPr>
            <a:spLocks noGrp="1"/>
          </p:cNvSpPr>
          <p:nvPr>
            <p:ph type="body" sz="quarter" idx="10"/>
          </p:nvPr>
        </p:nvSpPr>
        <p:spPr>
          <a:xfrm>
            <a:off x="6858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7"/>
          <p:cNvSpPr>
            <a:spLocks noGrp="1"/>
          </p:cNvSpPr>
          <p:nvPr>
            <p:ph type="body" sz="quarter" idx="11" hasCustomPrompt="1"/>
          </p:nvPr>
        </p:nvSpPr>
        <p:spPr>
          <a:xfrm>
            <a:off x="685800" y="228600"/>
            <a:ext cx="1447800" cy="990600"/>
          </a:xfrm>
        </p:spPr>
        <p:txBody>
          <a:bodyPr>
            <a:noAutofit/>
          </a:bodyPr>
          <a:lstStyle>
            <a:lvl1pPr>
              <a:buNone/>
              <a:defRPr sz="6000" b="1">
                <a:solidFill>
                  <a:schemeClr val="bg1"/>
                </a:solidFill>
              </a:defRPr>
            </a:lvl1pPr>
          </a:lstStyle>
          <a:p>
            <a:pPr lvl="0"/>
            <a:r>
              <a:rPr lang="en-US" dirty="0"/>
              <a:t>#</a:t>
            </a:r>
          </a:p>
        </p:txBody>
      </p:sp>
      <p:sp>
        <p:nvSpPr>
          <p:cNvPr id="13" name="Freeform 7"/>
          <p:cNvSpPr>
            <a:spLocks noEditPoints="1"/>
          </p:cNvSpPr>
          <p:nvPr userDrawn="1"/>
        </p:nvSpPr>
        <p:spPr bwMode="auto">
          <a:xfrm>
            <a:off x="495431" y="44957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49504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hite Section Title #-Red Type">
    <p:bg>
      <p:bgRef idx="1001">
        <a:schemeClr val="bg1"/>
      </p:bgRef>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13" name="Text Placeholder 13"/>
          <p:cNvSpPr>
            <a:spLocks noGrp="1"/>
          </p:cNvSpPr>
          <p:nvPr>
            <p:ph type="body" sz="quarter" idx="10"/>
          </p:nvPr>
        </p:nvSpPr>
        <p:spPr>
          <a:xfrm>
            <a:off x="609600" y="1524000"/>
            <a:ext cx="8153400" cy="2923877"/>
          </a:xfrm>
          <a:noFill/>
        </p:spPr>
        <p:txBody>
          <a:bodyPr wrap="square" rtlCol="0">
            <a:spAutoFit/>
          </a:bodyPr>
          <a:lstStyle>
            <a:lvl1pPr marL="0" algn="l" defTabSz="914400" rtl="0" eaLnBrk="1" latinLnBrk="0" hangingPunct="1">
              <a:buNone/>
              <a:defRPr lang="en-US" sz="4000" kern="1200" smtClean="0">
                <a:solidFill>
                  <a:schemeClr val="tx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tx1"/>
                </a:solidFill>
                <a:latin typeface="Century Gothic" pitchFamily="34" charset="0"/>
                <a:ea typeface="+mn-ea"/>
                <a:cs typeface="+mn-cs"/>
              </a:defRPr>
            </a:lvl2pPr>
            <a:lvl3pPr marL="911225" indent="-228600" algn="l" defTabSz="914400" rtl="0" eaLnBrk="1" latinLnBrk="0" hangingPunct="1">
              <a:defRPr lang="en-US" sz="4000" kern="1200" smtClean="0">
                <a:solidFill>
                  <a:schemeClr val="tx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tx1"/>
                </a:solidFill>
                <a:latin typeface="Century Gothic" pitchFamily="34" charset="0"/>
                <a:ea typeface="+mn-ea"/>
                <a:cs typeface="+mn-cs"/>
              </a:defRPr>
            </a:lvl4pPr>
            <a:lvl5pPr marL="2740025" indent="-228600" algn="l" defTabSz="1651000" rtl="0" eaLnBrk="1" latinLnBrk="0" hangingPunct="1">
              <a:defRPr lang="en-US" sz="4000" kern="1200" dirty="0" smtClean="0">
                <a:solidFill>
                  <a:srgbClr val="8B8376"/>
                </a:solidFill>
                <a:latin typeface="Century Gothic"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1" hasCustomPrompt="1"/>
          </p:nvPr>
        </p:nvSpPr>
        <p:spPr>
          <a:xfrm>
            <a:off x="609600" y="228600"/>
            <a:ext cx="1447800" cy="990600"/>
          </a:xfrm>
        </p:spPr>
        <p:txBody>
          <a:bodyPr>
            <a:noAutofit/>
          </a:bodyPr>
          <a:lstStyle>
            <a:lvl1pPr>
              <a:buNone/>
              <a:defRPr sz="6000" b="1">
                <a:solidFill>
                  <a:srgbClr val="D71923"/>
                </a:solidFill>
              </a:defRPr>
            </a:lvl1pPr>
          </a:lstStyle>
          <a:p>
            <a:pPr lvl="0"/>
            <a:r>
              <a:rPr lang="en-US" dirty="0"/>
              <a: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138088017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White Section_Safety Moment #-Red Type">
    <p:bg>
      <p:bgRef idx="1001">
        <a:schemeClr val="bg1"/>
      </p:bgRef>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13" name="Text Placeholder 13"/>
          <p:cNvSpPr>
            <a:spLocks noGrp="1"/>
          </p:cNvSpPr>
          <p:nvPr>
            <p:ph type="body" sz="quarter" idx="10"/>
          </p:nvPr>
        </p:nvSpPr>
        <p:spPr>
          <a:xfrm>
            <a:off x="609600" y="1524000"/>
            <a:ext cx="8153400" cy="2923877"/>
          </a:xfrm>
          <a:noFill/>
        </p:spPr>
        <p:txBody>
          <a:bodyPr wrap="square" rtlCol="0">
            <a:spAutoFit/>
          </a:bodyPr>
          <a:lstStyle>
            <a:lvl1pPr marL="0" algn="l" defTabSz="914400" rtl="0" eaLnBrk="1" latinLnBrk="0" hangingPunct="1">
              <a:buNone/>
              <a:defRPr lang="en-US" sz="4000" kern="1200" smtClean="0">
                <a:solidFill>
                  <a:schemeClr val="tx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tx1"/>
                </a:solidFill>
                <a:latin typeface="Century Gothic" pitchFamily="34" charset="0"/>
                <a:ea typeface="+mn-ea"/>
                <a:cs typeface="+mn-cs"/>
              </a:defRPr>
            </a:lvl2pPr>
            <a:lvl3pPr marL="911225" indent="-228600" algn="l" defTabSz="914400" rtl="0" eaLnBrk="1" latinLnBrk="0" hangingPunct="1">
              <a:defRPr lang="en-US" sz="4000" kern="1200" smtClean="0">
                <a:solidFill>
                  <a:schemeClr val="tx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tx1"/>
                </a:solidFill>
                <a:latin typeface="Century Gothic" pitchFamily="34" charset="0"/>
                <a:ea typeface="+mn-ea"/>
                <a:cs typeface="+mn-cs"/>
              </a:defRPr>
            </a:lvl4pPr>
            <a:lvl5pPr marL="2740025" indent="-228600" algn="l" defTabSz="1651000" rtl="0" eaLnBrk="1" latinLnBrk="0" hangingPunct="1">
              <a:defRPr lang="en-US" sz="4000" kern="1200" dirty="0" smtClean="0">
                <a:solidFill>
                  <a:srgbClr val="8B8376"/>
                </a:solidFill>
                <a:latin typeface="Century Gothic"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1" hasCustomPrompt="1"/>
          </p:nvPr>
        </p:nvSpPr>
        <p:spPr>
          <a:xfrm>
            <a:off x="609600" y="228600"/>
            <a:ext cx="1447800" cy="990600"/>
          </a:xfrm>
        </p:spPr>
        <p:txBody>
          <a:bodyPr>
            <a:noAutofit/>
          </a:bodyPr>
          <a:lstStyle>
            <a:lvl1pPr>
              <a:buNone/>
              <a:defRPr sz="6000" b="1">
                <a:solidFill>
                  <a:srgbClr val="D71923"/>
                </a:solidFill>
              </a:defRPr>
            </a:lvl1pPr>
          </a:lstStyle>
          <a:p>
            <a:pPr lvl="0"/>
            <a:r>
              <a:rPr lang="en-US" dirty="0"/>
              <a: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
        <p:nvSpPr>
          <p:cNvPr id="14" name="Freeform 7"/>
          <p:cNvSpPr>
            <a:spLocks noEditPoints="1"/>
          </p:cNvSpPr>
          <p:nvPr userDrawn="1"/>
        </p:nvSpPr>
        <p:spPr bwMode="auto">
          <a:xfrm>
            <a:off x="495431" y="44957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508735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ay_Safety Moment_after title page-White Type">
    <p:bg>
      <p:bgPr>
        <a:solidFill>
          <a:srgbClr val="8B837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6" name="Title 1"/>
          <p:cNvSpPr>
            <a:spLocks noGrp="1"/>
          </p:cNvSpPr>
          <p:nvPr>
            <p:ph type="title" hasCustomPrompt="1"/>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14" name="Freeform 7"/>
          <p:cNvSpPr>
            <a:spLocks noEditPoints="1"/>
          </p:cNvSpPr>
          <p:nvPr userDrawn="1"/>
        </p:nvSpPr>
        <p:spPr bwMode="auto">
          <a:xfrm>
            <a:off x="528273" y="36575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79568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White Content with Caption-Red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rgbClr val="D71923"/>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D71923"/>
                </a:solidFill>
                <a:latin typeface="Century Gothic" pitchFamily="34" charset="0"/>
              </a:defRPr>
            </a:lvl1pPr>
            <a:lvl2pPr>
              <a:defRPr sz="2800">
                <a:solidFill>
                  <a:schemeClr val="tx1"/>
                </a:solidFill>
                <a:latin typeface="Century Gothic" pitchFamily="34" charset="0"/>
              </a:defRPr>
            </a:lvl2pPr>
            <a:lvl3pPr>
              <a:defRPr sz="2400">
                <a:solidFill>
                  <a:schemeClr val="tx1"/>
                </a:solidFill>
                <a:latin typeface="Century Gothic" pitchFamily="34" charset="0"/>
              </a:defRPr>
            </a:lvl3pPr>
            <a:lvl4pPr>
              <a:defRPr sz="2000">
                <a:solidFill>
                  <a:schemeClr val="tx1"/>
                </a:solidFill>
                <a:latin typeface="Century Gothic" pitchFamily="34" charset="0"/>
              </a:defRPr>
            </a:lvl4pPr>
            <a:lvl5pPr>
              <a:defRPr sz="2000">
                <a:solidFill>
                  <a:schemeClr val="tx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tx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Date Placeholder 3"/>
          <p:cNvSpPr>
            <a:spLocks noGrp="1"/>
          </p:cNvSpPr>
          <p:nvPr>
            <p:ph type="dt" sz="half" idx="10"/>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0"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4573644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Red Content with Caption-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chemeClr val="bg1"/>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28815051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Black Content with Caption-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chemeClr val="bg1"/>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33945757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hite Bullets-Red Type">
    <p:spTree>
      <p:nvGrpSpPr>
        <p:cNvPr id="1" name=""/>
        <p:cNvGrpSpPr/>
        <p:nvPr/>
      </p:nvGrpSpPr>
      <p:grpSpPr>
        <a:xfrm>
          <a:off x="0" y="0"/>
          <a:ext cx="0" cy="0"/>
          <a:chOff x="0" y="0"/>
          <a:chExt cx="0" cy="0"/>
        </a:xfrm>
      </p:grpSpPr>
      <p:sp>
        <p:nvSpPr>
          <p:cNvPr id="15" name="Title 14"/>
          <p:cNvSpPr>
            <a:spLocks noGrp="1"/>
          </p:cNvSpPr>
          <p:nvPr>
            <p:ph type="title"/>
          </p:nvPr>
        </p:nvSpPr>
        <p:spPr>
          <a:xfrm>
            <a:off x="457200" y="492195"/>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b="1">
                <a:solidFill>
                  <a:schemeClr val="tx1"/>
                </a:solidFill>
              </a:defRPr>
            </a:lvl1pPr>
            <a:lvl2pPr>
              <a:buFont typeface="Arial" pitchFamily="34" charset="0"/>
              <a:buChar char="•"/>
              <a:defRPr b="1">
                <a:solidFill>
                  <a:schemeClr val="tx1"/>
                </a:solidFill>
              </a:defRPr>
            </a:lvl2pPr>
            <a:lvl3pPr>
              <a:buFont typeface="Arial" pitchFamily="34" charset="0"/>
              <a:buChar char="•"/>
              <a:defRPr b="1">
                <a:solidFill>
                  <a:schemeClr val="tx1"/>
                </a:solidFill>
              </a:defRPr>
            </a:lvl3pPr>
            <a:lvl4pPr>
              <a:buFont typeface="Arial" pitchFamily="34" charset="0"/>
              <a:buChar char="•"/>
              <a:defRPr b="1">
                <a:solidFill>
                  <a:schemeClr val="tx1"/>
                </a:solidFill>
              </a:defRPr>
            </a:lvl4pPr>
            <a:lvl5pPr>
              <a:buFont typeface="Arial" pitchFamily="34" charset="0"/>
              <a:buChar char="•"/>
              <a:defRPr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22006025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ed Bullets-White Type">
    <p:bg>
      <p:bgPr>
        <a:solidFill>
          <a:srgbClr val="D71923"/>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dirty="0"/>
              <a:t>Click to edit Master 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9"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20"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a:solidFill>
                  <a:schemeClr val="bg1"/>
                </a:solidFill>
              </a:defRPr>
            </a:lvl1pPr>
            <a:lvl2pPr>
              <a:buFont typeface="Arial" pitchFamily="34" charset="0"/>
              <a:buChar char="•"/>
              <a:defRPr>
                <a:solidFill>
                  <a:schemeClr val="bg1"/>
                </a:solidFill>
              </a:defRPr>
            </a:lvl2pPr>
            <a:lvl3pPr>
              <a:buFont typeface="Arial" pitchFamily="34" charset="0"/>
              <a:buChar char="•"/>
              <a:defRPr>
                <a:solidFill>
                  <a:schemeClr val="bg1"/>
                </a:solidFill>
              </a:defRPr>
            </a:lvl3pPr>
            <a:lvl4pPr>
              <a:buFont typeface="Arial" pitchFamily="34" charset="0"/>
              <a:buChar char="•"/>
              <a:defRPr>
                <a:solidFill>
                  <a:schemeClr val="bg1"/>
                </a:solidFill>
              </a:defRPr>
            </a:lvl4pPr>
            <a:lvl5pP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3439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ck Bullets-White Type">
    <p:bg>
      <p:bgPr>
        <a:solidFill>
          <a:schemeClr val="tx1"/>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dirty="0"/>
              <a:t>Click to edit Master 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9"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20"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a:solidFill>
                  <a:schemeClr val="bg1"/>
                </a:solidFill>
              </a:defRPr>
            </a:lvl1pPr>
            <a:lvl2pPr>
              <a:buFont typeface="Arial" pitchFamily="34" charset="0"/>
              <a:buChar char="•"/>
              <a:defRPr>
                <a:solidFill>
                  <a:schemeClr val="bg1"/>
                </a:solidFill>
              </a:defRPr>
            </a:lvl2pPr>
            <a:lvl3pPr>
              <a:buFont typeface="Arial" pitchFamily="34" charset="0"/>
              <a:buChar char="•"/>
              <a:defRPr>
                <a:solidFill>
                  <a:schemeClr val="bg1"/>
                </a:solidFill>
              </a:defRPr>
            </a:lvl3pPr>
            <a:lvl4pPr>
              <a:buFont typeface="Arial" pitchFamily="34" charset="0"/>
              <a:buChar char="•"/>
              <a:defRPr>
                <a:solidFill>
                  <a:schemeClr val="bg1"/>
                </a:solidFill>
              </a:defRPr>
            </a:lvl4pPr>
            <a:lvl5pP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8387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 Chart-Red Type">
    <p:spTree>
      <p:nvGrpSpPr>
        <p:cNvPr id="1" name=""/>
        <p:cNvGrpSpPr/>
        <p:nvPr/>
      </p:nvGrpSpPr>
      <p:grpSpPr>
        <a:xfrm>
          <a:off x="0" y="0"/>
          <a:ext cx="0" cy="0"/>
          <a:chOff x="0" y="0"/>
          <a:chExt cx="0" cy="0"/>
        </a:xfrm>
      </p:grpSpPr>
      <p:sp>
        <p:nvSpPr>
          <p:cNvPr id="10"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chemeClr val="tx1"/>
                </a:solidFill>
                <a:latin typeface="Century Gothic" pitchFamily="34" charset="0"/>
              </a:defRPr>
            </a:lvl1pPr>
          </a:lstStyle>
          <a:p>
            <a:r>
              <a:rPr lang="en-US" dirty="0"/>
              <a:t>Click icon to add chart</a:t>
            </a:r>
          </a:p>
        </p:txBody>
      </p:sp>
      <p:sp>
        <p:nvSpPr>
          <p:cNvPr id="13"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4"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5"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37538364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ck Chart">
    <p:bg>
      <p:bgPr>
        <a:solidFill>
          <a:schemeClr val="tx1"/>
        </a:solid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6"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7" name="Footer Placeholder 2"/>
          <p:cNvSpPr>
            <a:spLocks noGrp="1"/>
          </p:cNvSpPr>
          <p:nvPr>
            <p:ph type="ftr" sz="quarter" idx="11"/>
          </p:nvPr>
        </p:nvSpPr>
        <p:spPr>
          <a:xfrm>
            <a:off x="533400" y="6313179"/>
            <a:ext cx="2895600" cy="365125"/>
          </a:xfrm>
          <a:prstGeom prst="rect">
            <a:avLst/>
          </a:prstGeom>
        </p:spPr>
        <p:txBody>
          <a:bodyPr anchor="t"/>
          <a:lstStyle>
            <a:lvl1pPr>
              <a:defRPr>
                <a:solidFill>
                  <a:schemeClr val="bg1"/>
                </a:solidFill>
                <a:latin typeface="Century Gothic" pitchFamily="34" charset="0"/>
              </a:defRPr>
            </a:lvl1pPr>
          </a:lstStyle>
          <a:p>
            <a:endParaRPr lang="en-US" dirty="0"/>
          </a:p>
        </p:txBody>
      </p:sp>
      <p:sp>
        <p:nvSpPr>
          <p:cNvPr id="18"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graphicFrame>
        <p:nvGraphicFramePr>
          <p:cNvPr id="3" name="Chart 2"/>
          <p:cNvGraphicFramePr/>
          <p:nvPr userDrawn="1">
            <p:extLst>
              <p:ext uri="{D42A27DB-BD31-4B8C-83A1-F6EECF244321}">
                <p14:modId xmlns:p14="http://schemas.microsoft.com/office/powerpoint/2010/main" val="387740247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00853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ed Chart">
    <p:bg>
      <p:bgPr>
        <a:solidFill>
          <a:srgbClr val="D71923"/>
        </a:solid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4572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25127311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White Two Content-Red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rgbClr val="D71923"/>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tx1"/>
                </a:solidFill>
                <a:latin typeface="Century Gothic" pitchFamily="34" charset="0"/>
              </a:defRPr>
            </a:lvl1pPr>
            <a:lvl2pPr>
              <a:defRPr sz="2400">
                <a:solidFill>
                  <a:schemeClr val="tx1"/>
                </a:solidFill>
                <a:latin typeface="Century Gothic" pitchFamily="34" charset="0"/>
              </a:defRPr>
            </a:lvl2pPr>
            <a:lvl3pPr>
              <a:defRPr sz="2000">
                <a:solidFill>
                  <a:schemeClr val="tx1"/>
                </a:solidFill>
                <a:latin typeface="Century Gothic" pitchFamily="34" charset="0"/>
              </a:defRPr>
            </a:lvl3pPr>
            <a:lvl4pPr>
              <a:defRPr sz="1800">
                <a:solidFill>
                  <a:schemeClr val="tx1"/>
                </a:solidFill>
                <a:latin typeface="Century Gothic" pitchFamily="34" charset="0"/>
              </a:defRPr>
            </a:lvl4pPr>
            <a:lvl5pPr>
              <a:defRPr sz="1800">
                <a:solidFill>
                  <a:schemeClr val="tx1"/>
                </a:solidFill>
                <a:latin typeface="Century Gothic"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tx1"/>
                </a:solidFill>
                <a:latin typeface="Century Gothic" pitchFamily="34" charset="0"/>
              </a:defRPr>
            </a:lvl1pPr>
            <a:lvl2pPr>
              <a:defRPr sz="2400">
                <a:solidFill>
                  <a:schemeClr val="tx1"/>
                </a:solidFill>
                <a:latin typeface="Century Gothic" pitchFamily="34" charset="0"/>
              </a:defRPr>
            </a:lvl2pPr>
            <a:lvl3pPr>
              <a:defRPr sz="2000">
                <a:solidFill>
                  <a:schemeClr val="tx1"/>
                </a:solidFill>
                <a:latin typeface="Century Gothic" pitchFamily="34" charset="0"/>
              </a:defRPr>
            </a:lvl3pPr>
            <a:lvl4pPr>
              <a:defRPr sz="1800">
                <a:solidFill>
                  <a:schemeClr val="tx1"/>
                </a:solidFill>
                <a:latin typeface="Century Gothic" pitchFamily="34" charset="0"/>
              </a:defRPr>
            </a:lvl4pPr>
            <a:lvl5pPr>
              <a:defRPr sz="1800">
                <a:solidFill>
                  <a:schemeClr val="tx1"/>
                </a:solidFill>
                <a:latin typeface="Century Gothic"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0"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81389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Red Two Content-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2921955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Black Two Content-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2339742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 SmartArt Diagram-Red Type">
    <p:spTree>
      <p:nvGrpSpPr>
        <p:cNvPr id="1" name=""/>
        <p:cNvGrpSpPr/>
        <p:nvPr/>
      </p:nvGrpSpPr>
      <p:grpSpPr>
        <a:xfrm>
          <a:off x="0" y="0"/>
          <a:ext cx="0" cy="0"/>
          <a:chOff x="0" y="0"/>
          <a:chExt cx="0" cy="0"/>
        </a:xfrm>
      </p:grpSpPr>
      <p:sp>
        <p:nvSpPr>
          <p:cNvPr id="11" name="Title 9"/>
          <p:cNvSpPr>
            <a:spLocks noGrp="1"/>
          </p:cNvSpPr>
          <p:nvPr>
            <p:ph type="title"/>
          </p:nvPr>
        </p:nvSpPr>
        <p:spPr>
          <a:xfrm>
            <a:off x="5334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7" name="SmartArt Placeholder 14"/>
          <p:cNvSpPr>
            <a:spLocks noGrp="1"/>
          </p:cNvSpPr>
          <p:nvPr>
            <p:ph type="dgm" sz="quarter" idx="13"/>
          </p:nvPr>
        </p:nvSpPr>
        <p:spPr>
          <a:xfrm>
            <a:off x="533400" y="1295400"/>
            <a:ext cx="8305800" cy="4495800"/>
          </a:xfrm>
        </p:spPr>
        <p:txBody>
          <a:bodyPr anchor="t"/>
          <a:lstStyle>
            <a:lvl1pPr>
              <a:defRPr>
                <a:solidFill>
                  <a:schemeClr val="tx1"/>
                </a:solidFill>
                <a:latin typeface="Century Gothic" pitchFamily="34" charset="0"/>
              </a:defRPr>
            </a:lvl1pPr>
          </a:lstStyle>
          <a:p>
            <a:r>
              <a:rPr lang="en-US" dirty="0"/>
              <a:t>Click icon to add SmartArt graphic</a:t>
            </a:r>
          </a:p>
        </p:txBody>
      </p:sp>
      <p:sp>
        <p:nvSpPr>
          <p:cNvPr id="16"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17"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8"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12015042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SmartArt Diagram-White Type">
    <p:bg>
      <p:bgPr>
        <a:solidFill>
          <a:schemeClr val="tx1"/>
        </a:solid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a:t>Click icon to add SmartArt graphic</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5620D1E8-036D-45B0-B442-4169D32A137A}" type="datetimeFigureOut">
              <a:rPr lang="en-US" smtClean="0"/>
              <a:pPr/>
              <a:t>10/31/2016</a:t>
            </a:fld>
            <a:endParaRPr lang="en-US" dirty="0"/>
          </a:p>
        </p:txBody>
      </p:sp>
      <p:sp>
        <p:nvSpPr>
          <p:cNvPr id="12"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chemeClr val="bg1"/>
                </a:solidFill>
                <a:latin typeface="Century Gothic" pitchFamily="34" charset="0"/>
              </a:defRPr>
            </a:lvl1pPr>
          </a:lstStyle>
          <a:p>
            <a:endParaRPr lang="en-US" dirty="0"/>
          </a:p>
        </p:txBody>
      </p:sp>
      <p:sp>
        <p:nvSpPr>
          <p:cNvPr id="13"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3178CFF5-1EF5-4FDA-A119-3041D8D196A5}" type="slidenum">
              <a:rPr lang="en-US" smtClean="0"/>
              <a:pPr/>
              <a:t>‹#›</a:t>
            </a:fld>
            <a:endParaRPr lang="en-US"/>
          </a:p>
        </p:txBody>
      </p:sp>
    </p:spTree>
    <p:extLst>
      <p:ext uri="{BB962C8B-B14F-4D97-AF65-F5344CB8AC3E}">
        <p14:creationId xmlns:p14="http://schemas.microsoft.com/office/powerpoint/2010/main" val="13602767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ed SmartArt Diagram-White Type">
    <p:bg>
      <p:bgPr>
        <a:solidFill>
          <a:srgbClr val="D71923"/>
        </a:solid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dirty="0"/>
              <a:t>Click icon to add SmartArt graphic</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5"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5620D1E8-036D-45B0-B442-4169D32A137A}" type="datetimeFigureOut">
              <a:rPr lang="en-US" smtClean="0"/>
              <a:pPr/>
              <a:t>10/31/2016</a:t>
            </a:fld>
            <a:endParaRPr lang="en-US" dirty="0"/>
          </a:p>
        </p:txBody>
      </p:sp>
      <p:sp>
        <p:nvSpPr>
          <p:cNvPr id="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chemeClr val="bg1"/>
                </a:solidFill>
                <a:latin typeface="Century Gothic" pitchFamily="34" charset="0"/>
              </a:defRPr>
            </a:lvl1pPr>
          </a:lstStyle>
          <a:p>
            <a:endParaRPr lang="en-US" dirty="0"/>
          </a:p>
        </p:txBody>
      </p:sp>
      <p:sp>
        <p:nvSpPr>
          <p:cNvPr id="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3178CFF5-1EF5-4FDA-A119-3041D8D196A5}" type="slidenum">
              <a:rPr lang="en-US" smtClean="0"/>
              <a:pPr/>
              <a:t>‹#›</a:t>
            </a:fld>
            <a:endParaRPr lang="en-US"/>
          </a:p>
        </p:txBody>
      </p:sp>
    </p:spTree>
    <p:extLst>
      <p:ext uri="{BB962C8B-B14F-4D97-AF65-F5344CB8AC3E}">
        <p14:creationId xmlns:p14="http://schemas.microsoft.com/office/powerpoint/2010/main" val="21122708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hite Factoid-Black Type">
    <p:bg>
      <p:bgRef idx="1001">
        <a:schemeClr val="bg1"/>
      </p:bgRef>
    </p:bg>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0" y="0"/>
            <a:ext cx="9144000" cy="6858000"/>
          </a:xfrm>
        </p:spPr>
        <p:txBody>
          <a:bodyPr/>
          <a:lstStyle/>
          <a:p>
            <a:r>
              <a:rPr lang="en-US" dirty="0"/>
              <a:t>Click icon to add picture</a:t>
            </a:r>
          </a:p>
        </p:txBody>
      </p:sp>
      <p:sp>
        <p:nvSpPr>
          <p:cNvPr id="8" name="Text Placeholder 7"/>
          <p:cNvSpPr>
            <a:spLocks noGrp="1"/>
          </p:cNvSpPr>
          <p:nvPr>
            <p:ph type="body" sz="quarter" idx="13" hasCustomPrompt="1"/>
          </p:nvPr>
        </p:nvSpPr>
        <p:spPr>
          <a:xfrm>
            <a:off x="4343400" y="914400"/>
            <a:ext cx="4572000" cy="1981200"/>
          </a:xfrm>
        </p:spPr>
        <p:txBody>
          <a:bodyPr anchor="t">
            <a:noAutofit/>
          </a:bodyPr>
          <a:lstStyle>
            <a:lvl1pPr>
              <a:buNone/>
              <a:defRPr sz="12500">
                <a:solidFill>
                  <a:schemeClr val="bg1"/>
                </a:solidFill>
                <a:latin typeface="Century Gothic" pitchFamily="34" charset="0"/>
              </a:defRPr>
            </a:lvl1pPr>
            <a:lvl2pPr>
              <a:defRPr sz="4000">
                <a:solidFill>
                  <a:srgbClr val="FF9B26"/>
                </a:solidFill>
              </a:defRPr>
            </a:lvl2pPr>
            <a:lvl3pPr>
              <a:defRPr sz="3600">
                <a:solidFill>
                  <a:srgbClr val="FF9B26"/>
                </a:solidFill>
              </a:defRPr>
            </a:lvl3pPr>
            <a:lvl4pPr>
              <a:defRPr sz="3200">
                <a:solidFill>
                  <a:srgbClr val="FF9B26"/>
                </a:solidFill>
              </a:defRPr>
            </a:lvl4pPr>
            <a:lvl5pPr>
              <a:defRPr sz="3200">
                <a:solidFill>
                  <a:srgbClr val="FF9B26"/>
                </a:solidFill>
              </a:defRPr>
            </a:lvl5pPr>
          </a:lstStyle>
          <a:p>
            <a:pPr lvl="0"/>
            <a:r>
              <a:rPr lang="en-US" dirty="0"/>
              <a:t>#k#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3"/>
          <p:cNvSpPr>
            <a:spLocks noGrp="1"/>
          </p:cNvSpPr>
          <p:nvPr>
            <p:ph type="dt" sz="half" idx="2"/>
          </p:nvPr>
        </p:nvSpPr>
        <p:spPr>
          <a:xfrm>
            <a:off x="35052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5620D1E8-036D-45B0-B442-4169D32A137A}" type="datetimeFigureOut">
              <a:rPr lang="en-US" smtClean="0"/>
              <a:pPr/>
              <a:t>10/31/2016</a:t>
            </a:fld>
            <a:endParaRPr lang="en-US" dirty="0"/>
          </a:p>
        </p:txBody>
      </p:sp>
      <p:sp>
        <p:nvSpPr>
          <p:cNvPr id="19"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chemeClr val="tx1"/>
                </a:solidFill>
                <a:latin typeface="Century Gothic" pitchFamily="34" charset="0"/>
              </a:defRPr>
            </a:lvl1pPr>
          </a:lstStyle>
          <a:p>
            <a:endParaRPr lang="en-US" dirty="0"/>
          </a:p>
        </p:txBody>
      </p:sp>
      <p:sp>
        <p:nvSpPr>
          <p:cNvPr id="20"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3178CFF5-1EF5-4FDA-A119-3041D8D196A5}" type="slidenum">
              <a:rPr lang="en-US" smtClean="0"/>
              <a:pPr/>
              <a:t>‹#›</a:t>
            </a:fld>
            <a:endParaRPr lang="en-US" dirty="0"/>
          </a:p>
        </p:txBody>
      </p:sp>
      <p:sp>
        <p:nvSpPr>
          <p:cNvPr id="12" name="Text Placeholder 10"/>
          <p:cNvSpPr>
            <a:spLocks noGrp="1"/>
          </p:cNvSpPr>
          <p:nvPr>
            <p:ph type="body" sz="quarter" idx="17"/>
          </p:nvPr>
        </p:nvSpPr>
        <p:spPr>
          <a:xfrm>
            <a:off x="4343400" y="2971800"/>
            <a:ext cx="4572000" cy="2667000"/>
          </a:xfrm>
        </p:spPr>
        <p:txBody>
          <a:bodyPr>
            <a:normAutofit/>
          </a:bodyPr>
          <a:lstStyle>
            <a:lvl1pPr marL="0" indent="0">
              <a:defRPr sz="4000">
                <a:solidFill>
                  <a:schemeClr val="tx1"/>
                </a:solidFill>
              </a:defRPr>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2950169402"/>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White Picture with Caption-Black Typ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tx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tx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tx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Date Placeholder 3"/>
          <p:cNvSpPr>
            <a:spLocks noGrp="1"/>
          </p:cNvSpPr>
          <p:nvPr>
            <p:ph type="dt" sz="half" idx="10"/>
          </p:nvPr>
        </p:nvSpPr>
        <p:spPr>
          <a:xfrm>
            <a:off x="35052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5620D1E8-036D-45B0-B442-4169D32A137A}" type="datetimeFigureOut">
              <a:rPr lang="en-US" smtClean="0"/>
              <a:pPr/>
              <a:t>10/31/2016</a:t>
            </a:fld>
            <a:endParaRPr lang="en-US" dirty="0"/>
          </a:p>
        </p:txBody>
      </p:sp>
      <p:sp>
        <p:nvSpPr>
          <p:cNvPr id="10"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chemeClr val="tx1"/>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37823208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Red Picture with Caption">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13786172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lack 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10/31/2016</a:t>
            </a:fld>
            <a:endParaRPr lang="en-US"/>
          </a:p>
        </p:txBody>
      </p:sp>
      <p:sp>
        <p:nvSpPr>
          <p:cNvPr id="11"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30186988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6947562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slideLayout" Target="../slideLayouts/slideLayout99.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theme" Target="../theme/theme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51" Type="http://schemas.openxmlformats.org/officeDocument/2006/relationships/slideLayout" Target="../slideLayouts/slideLayout10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slideLayout" Target="../slideLayouts/slideLayout139.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42" Type="http://schemas.openxmlformats.org/officeDocument/2006/relationships/slideLayout" Target="../slideLayouts/slideLayout142.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41" Type="http://schemas.openxmlformats.org/officeDocument/2006/relationships/slideLayout" Target="../slideLayouts/slideLayout141.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slideLayout" Target="../slideLayouts/slideLayout140.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 Id="rId4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8"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9"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96" r:id="rId2"/>
    <p:sldLayoutId id="2147483654" r:id="rId3"/>
    <p:sldLayoutId id="2147483790" r:id="rId4"/>
    <p:sldLayoutId id="2147483690" r:id="rId5"/>
    <p:sldLayoutId id="2147483791" r:id="rId6"/>
    <p:sldLayoutId id="2147483702" r:id="rId7"/>
    <p:sldLayoutId id="2147483792" r:id="rId8"/>
    <p:sldLayoutId id="2147483655" r:id="rId9"/>
    <p:sldLayoutId id="2147483689" r:id="rId10"/>
    <p:sldLayoutId id="2147483701" r:id="rId11"/>
    <p:sldLayoutId id="2147483649" r:id="rId12"/>
    <p:sldLayoutId id="2147483793" r:id="rId13"/>
    <p:sldLayoutId id="2147483695" r:id="rId14"/>
    <p:sldLayoutId id="2147483794" r:id="rId15"/>
    <p:sldLayoutId id="2147483703" r:id="rId16"/>
    <p:sldLayoutId id="2147483795" r:id="rId17"/>
    <p:sldLayoutId id="2147483678" r:id="rId18"/>
    <p:sldLayoutId id="2147483664" r:id="rId19"/>
    <p:sldLayoutId id="2147483665" r:id="rId20"/>
    <p:sldLayoutId id="2147483676" r:id="rId21"/>
    <p:sldLayoutId id="2147483669" r:id="rId22"/>
    <p:sldLayoutId id="2147483656" r:id="rId23"/>
    <p:sldLayoutId id="2147483688" r:id="rId24"/>
    <p:sldLayoutId id="2147483708" r:id="rId25"/>
    <p:sldLayoutId id="2147483717" r:id="rId26"/>
    <p:sldLayoutId id="2147483718" r:id="rId27"/>
    <p:sldLayoutId id="2147483666" r:id="rId28"/>
    <p:sldLayoutId id="2147483682" r:id="rId29"/>
    <p:sldLayoutId id="2147483709" r:id="rId30"/>
    <p:sldLayoutId id="2147483652" r:id="rId31"/>
    <p:sldLayoutId id="2147483692" r:id="rId32"/>
    <p:sldLayoutId id="2147483711" r:id="rId33"/>
    <p:sldLayoutId id="2147483668" r:id="rId34"/>
    <p:sldLayoutId id="2147483683" r:id="rId35"/>
    <p:sldLayoutId id="2147483713" r:id="rId36"/>
    <p:sldLayoutId id="2147483671" r:id="rId37"/>
    <p:sldLayoutId id="2147483657" r:id="rId38"/>
    <p:sldLayoutId id="2147483687" r:id="rId39"/>
    <p:sldLayoutId id="2147483714" r:id="rId40"/>
    <p:sldLayoutId id="2147483672" r:id="rId41"/>
    <p:sldLayoutId id="2147483697" r:id="rId42"/>
    <p:sldLayoutId id="2147483673" r:id="rId43"/>
    <p:sldLayoutId id="2147483698" r:id="rId44"/>
    <p:sldLayoutId id="2147483674" r:id="rId45"/>
    <p:sldLayoutId id="2147483699" r:id="rId46"/>
    <p:sldLayoutId id="2147483715" r:id="rId47"/>
    <p:sldLayoutId id="2147483716" r:id="rId48"/>
    <p:sldLayoutId id="2147483806" r:id="rId4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rgbClr val="8B8376"/>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B8376"/>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B8376"/>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33528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5620D1E8-036D-45B0-B442-4169D32A137A}" type="datetimeFigureOut">
              <a:rPr lang="en-US" smtClean="0"/>
              <a:pPr/>
              <a:t>10/31/2016</a:t>
            </a:fld>
            <a:endParaRPr lang="en-US" dirty="0"/>
          </a:p>
        </p:txBody>
      </p:sp>
      <p:sp>
        <p:nvSpPr>
          <p:cNvPr id="8"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chemeClr val="tx1"/>
                </a:solidFill>
                <a:latin typeface="Century Gothic" pitchFamily="34" charset="0"/>
              </a:defRPr>
            </a:lvl1pPr>
          </a:lstStyle>
          <a:p>
            <a:endParaRPr lang="en-US" dirty="0"/>
          </a:p>
        </p:txBody>
      </p:sp>
      <p:sp>
        <p:nvSpPr>
          <p:cNvPr id="9"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1945533209"/>
      </p:ext>
    </p:extLst>
  </p:cSld>
  <p:clrMap bg1="lt1" tx1="dk1" bg2="lt2" tx2="dk2" accent1="accent1" accent2="accent2" accent3="accent3" accent4="accent4" accent5="accent5" accent6="accent6" hlink="hlink" folHlink="folHlink"/>
  <p:sldLayoutIdLst>
    <p:sldLayoutId id="2147483783" r:id="rId1"/>
    <p:sldLayoutId id="2147483782" r:id="rId2"/>
    <p:sldLayoutId id="2147483796" r:id="rId3"/>
    <p:sldLayoutId id="2147483732" r:id="rId4"/>
    <p:sldLayoutId id="2147483797" r:id="rId5"/>
    <p:sldLayoutId id="2147483786" r:id="rId6"/>
    <p:sldLayoutId id="2147483798" r:id="rId7"/>
    <p:sldLayoutId id="2147483733" r:id="rId8"/>
    <p:sldLayoutId id="2147483799" r:id="rId9"/>
    <p:sldLayoutId id="2147483735" r:id="rId10"/>
    <p:sldLayoutId id="2147483787" r:id="rId11"/>
    <p:sldLayoutId id="2147483737" r:id="rId12"/>
    <p:sldLayoutId id="2147483736" r:id="rId13"/>
    <p:sldLayoutId id="2147483781" r:id="rId14"/>
    <p:sldLayoutId id="2147483788" r:id="rId15"/>
    <p:sldLayoutId id="2147483800" r:id="rId16"/>
    <p:sldLayoutId id="2147483739" r:id="rId17"/>
    <p:sldLayoutId id="2147483801" r:id="rId18"/>
    <p:sldLayoutId id="2147483740" r:id="rId19"/>
    <p:sldLayoutId id="2147483802" r:id="rId20"/>
    <p:sldLayoutId id="2147483780" r:id="rId21"/>
    <p:sldLayoutId id="2147483789" r:id="rId22"/>
    <p:sldLayoutId id="2147483744" r:id="rId23"/>
    <p:sldLayoutId id="2147483784" r:id="rId24"/>
    <p:sldLayoutId id="2147483745" r:id="rId25"/>
    <p:sldLayoutId id="2147483803" r:id="rId26"/>
    <p:sldLayoutId id="2147483746" r:id="rId27"/>
    <p:sldLayoutId id="2147483804" r:id="rId28"/>
    <p:sldLayoutId id="2147483779" r:id="rId29"/>
    <p:sldLayoutId id="2147483805" r:id="rId30"/>
    <p:sldLayoutId id="2147483778" r:id="rId31"/>
    <p:sldLayoutId id="2147483749" r:id="rId32"/>
    <p:sldLayoutId id="2147483750" r:id="rId33"/>
    <p:sldLayoutId id="2147483777" r:id="rId34"/>
    <p:sldLayoutId id="2147483752" r:id="rId35"/>
    <p:sldLayoutId id="2147483785" r:id="rId36"/>
    <p:sldLayoutId id="2147483776" r:id="rId37"/>
    <p:sldLayoutId id="2147483754" r:id="rId38"/>
    <p:sldLayoutId id="2147483755" r:id="rId39"/>
    <p:sldLayoutId id="2147483775" r:id="rId40"/>
    <p:sldLayoutId id="2147483757" r:id="rId41"/>
    <p:sldLayoutId id="2147483758" r:id="rId42"/>
    <p:sldLayoutId id="2147483774" r:id="rId43"/>
    <p:sldLayoutId id="2147483760" r:id="rId44"/>
    <p:sldLayoutId id="2147483761" r:id="rId45"/>
    <p:sldLayoutId id="2147483762" r:id="rId46"/>
    <p:sldLayoutId id="2147483763" r:id="rId47"/>
    <p:sldLayoutId id="2147483764" r:id="rId48"/>
    <p:sldLayoutId id="2147483765" r:id="rId49"/>
    <p:sldLayoutId id="2147483772" r:id="rId50"/>
    <p:sldLayoutId id="2147483773" r:id="rId5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10/31/2016</a:t>
            </a:fld>
            <a:endParaRPr lang="en-US" dirty="0"/>
          </a:p>
        </p:txBody>
      </p:sp>
      <p:sp>
        <p:nvSpPr>
          <p:cNvPr id="8"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9"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56425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 id="2147483844" r:id="rId37"/>
    <p:sldLayoutId id="2147483845" r:id="rId38"/>
    <p:sldLayoutId id="2147483846" r:id="rId39"/>
    <p:sldLayoutId id="2147483847" r:id="rId40"/>
    <p:sldLayoutId id="2147483848" r:id="rId41"/>
    <p:sldLayoutId id="2147483849" r:id="rId4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rgbClr val="8B8376"/>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B8376"/>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B8376"/>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42.jpe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5.xml"/><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18" Type="http://schemas.openxmlformats.org/officeDocument/2006/relationships/image" Target="../media/image68.png"/><Relationship Id="rId3" Type="http://schemas.openxmlformats.org/officeDocument/2006/relationships/image" Target="../media/image53.gif"/><Relationship Id="rId21" Type="http://schemas.openxmlformats.org/officeDocument/2006/relationships/image" Target="../media/image71.jpeg"/><Relationship Id="rId7" Type="http://schemas.openxmlformats.org/officeDocument/2006/relationships/image" Target="../media/image57.jpeg"/><Relationship Id="rId12" Type="http://schemas.openxmlformats.org/officeDocument/2006/relationships/image" Target="../media/image62.png"/><Relationship Id="rId17" Type="http://schemas.openxmlformats.org/officeDocument/2006/relationships/image" Target="../media/image67.jpeg"/><Relationship Id="rId2" Type="http://schemas.openxmlformats.org/officeDocument/2006/relationships/notesSlide" Target="../notesSlides/notesSlide26.xml"/><Relationship Id="rId16" Type="http://schemas.openxmlformats.org/officeDocument/2006/relationships/image" Target="../media/image66.jpeg"/><Relationship Id="rId20" Type="http://schemas.openxmlformats.org/officeDocument/2006/relationships/image" Target="../media/image70.png"/><Relationship Id="rId1" Type="http://schemas.openxmlformats.org/officeDocument/2006/relationships/slideLayout" Target="../slideLayouts/slideLayout4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gif"/><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7.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4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49.xml"/><Relationship Id="rId5" Type="http://schemas.openxmlformats.org/officeDocument/2006/relationships/image" Target="../media/image79.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5625" r="5625"/>
          <a:stretch>
            <a:fillRect/>
          </a:stretch>
        </p:blipFill>
        <p:spPr/>
      </p:pic>
      <p:sp>
        <p:nvSpPr>
          <p:cNvPr id="11" name="Text Placeholder 10"/>
          <p:cNvSpPr>
            <a:spLocks noGrp="1"/>
          </p:cNvSpPr>
          <p:nvPr>
            <p:ph type="body" sz="quarter" idx="17"/>
          </p:nvPr>
        </p:nvSpPr>
        <p:spPr/>
        <p:txBody>
          <a:bodyPr>
            <a:normAutofit lnSpcReduction="10000"/>
          </a:bodyPr>
          <a:lstStyle/>
          <a:p>
            <a:r>
              <a:rPr lang="en-US" b="1" dirty="0">
                <a:solidFill>
                  <a:srgbClr val="D71923"/>
                </a:solidFill>
              </a:rPr>
              <a:t>Sustainability -</a:t>
            </a:r>
          </a:p>
          <a:p>
            <a:r>
              <a:rPr lang="en-US" b="1" dirty="0">
                <a:solidFill>
                  <a:srgbClr val="D71923"/>
                </a:solidFill>
              </a:rPr>
              <a:t>A Designer’s Perspective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701311"/>
            <a:ext cx="1375440" cy="365489"/>
          </a:xfrm>
          <a:prstGeom prst="rect">
            <a:avLst/>
          </a:prstGeom>
        </p:spPr>
      </p:pic>
      <p:sp>
        <p:nvSpPr>
          <p:cNvPr id="2" name="Text Placeholder 1"/>
          <p:cNvSpPr>
            <a:spLocks noGrp="1"/>
          </p:cNvSpPr>
          <p:nvPr>
            <p:ph type="body" sz="quarter" idx="14"/>
          </p:nvPr>
        </p:nvSpPr>
        <p:spPr>
          <a:xfrm>
            <a:off x="152400" y="6096000"/>
            <a:ext cx="3352800" cy="604781"/>
          </a:xfrm>
        </p:spPr>
        <p:txBody>
          <a:bodyPr/>
          <a:lstStyle/>
          <a:p>
            <a:r>
              <a:rPr lang="en-US" dirty="0"/>
              <a:t>Stephanie Gould</a:t>
            </a:r>
          </a:p>
          <a:p>
            <a:r>
              <a:rPr lang="en-US" dirty="0"/>
              <a:t>October 31, 2016</a:t>
            </a:r>
          </a:p>
        </p:txBody>
      </p:sp>
    </p:spTree>
    <p:extLst>
      <p:ext uri="{BB962C8B-B14F-4D97-AF65-F5344CB8AC3E}">
        <p14:creationId xmlns:p14="http://schemas.microsoft.com/office/powerpoint/2010/main" val="3709987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Project ‘scoring’ determined by performance on full constellation of metrics / credits, each with their own guidance and directives</a:t>
            </a:r>
            <a:endParaRPr lang="en-CA" sz="4000" dirty="0"/>
          </a:p>
        </p:txBody>
      </p:sp>
    </p:spTree>
    <p:extLst>
      <p:ext uri="{BB962C8B-B14F-4D97-AF65-F5344CB8AC3E}">
        <p14:creationId xmlns:p14="http://schemas.microsoft.com/office/powerpoint/2010/main" val="293402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707886"/>
          </a:xfrm>
          <a:prstGeom prst="rect">
            <a:avLst/>
          </a:prstGeom>
          <a:noFill/>
        </p:spPr>
        <p:txBody>
          <a:bodyPr wrap="square" rtlCol="0">
            <a:spAutoFit/>
          </a:bodyPr>
          <a:lstStyle/>
          <a:p>
            <a:r>
              <a:rPr lang="en-US" sz="4000" dirty="0">
                <a:solidFill>
                  <a:srgbClr val="817D76"/>
                </a:solidFill>
                <a:latin typeface="Century Gothic" pitchFamily="34" charset="0"/>
              </a:rPr>
              <a:t>The Envision rating system</a:t>
            </a:r>
          </a:p>
        </p:txBody>
      </p:sp>
      <p:sp>
        <p:nvSpPr>
          <p:cNvPr id="3" name="TextBox 2"/>
          <p:cNvSpPr txBox="1"/>
          <p:nvPr/>
        </p:nvSpPr>
        <p:spPr>
          <a:xfrm>
            <a:off x="609600" y="1447800"/>
            <a:ext cx="7924800" cy="1200329"/>
          </a:xfrm>
          <a:prstGeom prst="rect">
            <a:avLst/>
          </a:prstGeom>
          <a:noFill/>
        </p:spPr>
        <p:txBody>
          <a:bodyPr wrap="square" rtlCol="0">
            <a:spAutoFit/>
          </a:bodyPr>
          <a:lstStyle/>
          <a:p>
            <a:r>
              <a:rPr lang="en-US" sz="2400" b="1" dirty="0">
                <a:solidFill>
                  <a:srgbClr val="FF9B26"/>
                </a:solidFill>
              </a:rPr>
              <a:t>4 levels of certification available:</a:t>
            </a:r>
          </a:p>
          <a:p>
            <a:endParaRPr lang="en-US" sz="2400" b="1" dirty="0">
              <a:solidFill>
                <a:srgbClr val="FF9B26"/>
              </a:solidFill>
            </a:endParaRPr>
          </a:p>
          <a:p>
            <a:endParaRPr lang="en-US" sz="2400" b="1" dirty="0">
              <a:solidFill>
                <a:srgbClr val="FF9B26"/>
              </a:solidFill>
            </a:endParaRPr>
          </a:p>
        </p:txBody>
      </p:sp>
      <p:grpSp>
        <p:nvGrpSpPr>
          <p:cNvPr id="16" name="Group 15"/>
          <p:cNvGrpSpPr/>
          <p:nvPr/>
        </p:nvGrpSpPr>
        <p:grpSpPr>
          <a:xfrm>
            <a:off x="531644" y="2438400"/>
            <a:ext cx="8155156" cy="2121566"/>
            <a:chOff x="108857" y="2659014"/>
            <a:chExt cx="8924530" cy="2321718"/>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857" y="2659014"/>
              <a:ext cx="2095431" cy="232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20946" y="2659014"/>
              <a:ext cx="2083051" cy="232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20655" y="2659014"/>
              <a:ext cx="2112119" cy="232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49433" y="2659014"/>
              <a:ext cx="2283954" cy="232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14"/>
          <p:cNvSpPr txBox="1">
            <a:spLocks noChangeArrowheads="1"/>
          </p:cNvSpPr>
          <p:nvPr/>
        </p:nvSpPr>
        <p:spPr bwMode="auto">
          <a:xfrm>
            <a:off x="997556" y="3202058"/>
            <a:ext cx="982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900">
                <a:solidFill>
                  <a:schemeClr val="tx1"/>
                </a:solidFill>
                <a:latin typeface="Century Gothic" panose="020B0502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Century Gothic" panose="020B0502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Century Gothic" panose="020B0502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9pPr>
          </a:lstStyle>
          <a:p>
            <a:pPr eaLnBrk="1" hangingPunct="1">
              <a:spcBef>
                <a:spcPct val="0"/>
              </a:spcBef>
              <a:buFontTx/>
              <a:buNone/>
            </a:pPr>
            <a:r>
              <a:rPr lang="en-US" altLang="en-US" sz="3600" dirty="0">
                <a:latin typeface="Calibri" panose="020F0502020204030204" pitchFamily="34" charset="0"/>
              </a:rPr>
              <a:t>20%</a:t>
            </a:r>
          </a:p>
        </p:txBody>
      </p:sp>
      <p:sp>
        <p:nvSpPr>
          <p:cNvPr id="14" name="TextBox 15"/>
          <p:cNvSpPr txBox="1">
            <a:spLocks noChangeArrowheads="1"/>
          </p:cNvSpPr>
          <p:nvPr/>
        </p:nvSpPr>
        <p:spPr bwMode="auto">
          <a:xfrm>
            <a:off x="3013286" y="3202058"/>
            <a:ext cx="982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900">
                <a:solidFill>
                  <a:schemeClr val="tx1"/>
                </a:solidFill>
                <a:latin typeface="Century Gothic" panose="020B0502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Century Gothic" panose="020B0502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Century Gothic" panose="020B0502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9pPr>
          </a:lstStyle>
          <a:p>
            <a:pPr eaLnBrk="1" hangingPunct="1">
              <a:spcBef>
                <a:spcPct val="0"/>
              </a:spcBef>
              <a:buFontTx/>
              <a:buNone/>
            </a:pPr>
            <a:r>
              <a:rPr lang="en-US" altLang="en-US" sz="3600" dirty="0">
                <a:latin typeface="Calibri" panose="020F0502020204030204" pitchFamily="34" charset="0"/>
              </a:rPr>
              <a:t>30%</a:t>
            </a:r>
          </a:p>
        </p:txBody>
      </p:sp>
      <p:sp>
        <p:nvSpPr>
          <p:cNvPr id="15" name="TextBox 16"/>
          <p:cNvSpPr txBox="1">
            <a:spLocks noChangeArrowheads="1"/>
          </p:cNvSpPr>
          <p:nvPr/>
        </p:nvSpPr>
        <p:spPr bwMode="auto">
          <a:xfrm>
            <a:off x="5036643" y="3202058"/>
            <a:ext cx="982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900">
                <a:solidFill>
                  <a:schemeClr val="tx1"/>
                </a:solidFill>
                <a:latin typeface="Century Gothic" panose="020B0502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Century Gothic" panose="020B0502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Century Gothic" panose="020B0502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9pPr>
          </a:lstStyle>
          <a:p>
            <a:pPr eaLnBrk="1" hangingPunct="1">
              <a:spcBef>
                <a:spcPct val="0"/>
              </a:spcBef>
              <a:buFontTx/>
              <a:buNone/>
            </a:pPr>
            <a:r>
              <a:rPr lang="en-US" altLang="en-US" sz="3600" dirty="0">
                <a:latin typeface="Calibri" panose="020F0502020204030204" pitchFamily="34" charset="0"/>
              </a:rPr>
              <a:t>40%</a:t>
            </a:r>
          </a:p>
        </p:txBody>
      </p:sp>
      <p:sp>
        <p:nvSpPr>
          <p:cNvPr id="17" name="TextBox 17"/>
          <p:cNvSpPr txBox="1">
            <a:spLocks noChangeArrowheads="1"/>
          </p:cNvSpPr>
          <p:nvPr/>
        </p:nvSpPr>
        <p:spPr bwMode="auto">
          <a:xfrm>
            <a:off x="7151790" y="3202057"/>
            <a:ext cx="982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900">
                <a:solidFill>
                  <a:schemeClr val="tx1"/>
                </a:solidFill>
                <a:latin typeface="Century Gothic" panose="020B0502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Century Gothic" panose="020B0502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Century Gothic" panose="020B0502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9pPr>
          </a:lstStyle>
          <a:p>
            <a:pPr eaLnBrk="1" hangingPunct="1">
              <a:spcBef>
                <a:spcPct val="0"/>
              </a:spcBef>
              <a:buFontTx/>
              <a:buNone/>
            </a:pPr>
            <a:r>
              <a:rPr lang="en-US" altLang="en-US" sz="3600" dirty="0">
                <a:latin typeface="Calibri" panose="020F0502020204030204" pitchFamily="34" charset="0"/>
              </a:rPr>
              <a:t>50%</a:t>
            </a:r>
          </a:p>
        </p:txBody>
      </p:sp>
    </p:spTree>
    <p:extLst>
      <p:ext uri="{BB962C8B-B14F-4D97-AF65-F5344CB8AC3E}">
        <p14:creationId xmlns:p14="http://schemas.microsoft.com/office/powerpoint/2010/main" val="297029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57200" y="1905000"/>
            <a:ext cx="8305800" cy="1371600"/>
          </a:xfrm>
        </p:spPr>
        <p:txBody>
          <a:bodyPr>
            <a:normAutofit/>
          </a:bodyPr>
          <a:lstStyle/>
          <a:p>
            <a:pPr marL="0" indent="0">
              <a:buNone/>
            </a:pPr>
            <a:r>
              <a:rPr lang="en-US" sz="4000" dirty="0"/>
              <a:t>Envision is a </a:t>
            </a:r>
            <a:r>
              <a:rPr lang="en-US" sz="4000" b="1" dirty="0"/>
              <a:t>design philosophy </a:t>
            </a:r>
            <a:r>
              <a:rPr lang="en-US" sz="4000" dirty="0"/>
              <a:t>and</a:t>
            </a:r>
            <a:r>
              <a:rPr lang="en-US" sz="4000" b="1" dirty="0"/>
              <a:t> framework</a:t>
            </a:r>
          </a:p>
          <a:p>
            <a:pPr marL="0" indent="0">
              <a:buNone/>
            </a:pPr>
            <a:endParaRPr lang="en-US" sz="4000" b="1" dirty="0"/>
          </a:p>
        </p:txBody>
      </p:sp>
      <p:sp>
        <p:nvSpPr>
          <p:cNvPr id="4" name="Rectangle 3"/>
          <p:cNvSpPr/>
          <p:nvPr/>
        </p:nvSpPr>
        <p:spPr>
          <a:xfrm>
            <a:off x="2286000" y="3869829"/>
            <a:ext cx="5867400" cy="1692771"/>
          </a:xfrm>
          <a:prstGeom prst="rect">
            <a:avLst/>
          </a:prstGeom>
        </p:spPr>
        <p:txBody>
          <a:bodyPr wrap="square">
            <a:spAutoFit/>
          </a:bodyPr>
          <a:lstStyle/>
          <a:p>
            <a:pPr>
              <a:buFont typeface="Wingdings" panose="05000000000000000000" pitchFamily="2" charset="2"/>
              <a:buChar char="Ø"/>
            </a:pPr>
            <a:r>
              <a:rPr lang="en-US" sz="4000" dirty="0">
                <a:solidFill>
                  <a:schemeClr val="bg1"/>
                </a:solidFill>
              </a:rPr>
              <a:t>Not prescriptive</a:t>
            </a:r>
          </a:p>
          <a:p>
            <a:endParaRPr lang="en-US" sz="2000" dirty="0">
              <a:solidFill>
                <a:schemeClr val="bg1"/>
              </a:solidFill>
            </a:endParaRPr>
          </a:p>
          <a:p>
            <a:pPr>
              <a:buFont typeface="Wingdings" panose="05000000000000000000" pitchFamily="2" charset="2"/>
              <a:buChar char="Ø"/>
            </a:pPr>
            <a:r>
              <a:rPr lang="en-US" sz="4000" dirty="0">
                <a:solidFill>
                  <a:schemeClr val="bg1"/>
                </a:solidFill>
              </a:rPr>
              <a:t>Allows for flexibility </a:t>
            </a:r>
            <a:endParaRPr lang="en-CA" sz="4000" dirty="0">
              <a:solidFill>
                <a:schemeClr val="bg1"/>
              </a:solidFill>
            </a:endParaRPr>
          </a:p>
        </p:txBody>
      </p:sp>
    </p:spTree>
    <p:extLst>
      <p:ext uri="{BB962C8B-B14F-4D97-AF65-F5344CB8AC3E}">
        <p14:creationId xmlns:p14="http://schemas.microsoft.com/office/powerpoint/2010/main" val="14691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69441"/>
          </a:xfrm>
        </p:spPr>
        <p:txBody>
          <a:bodyPr/>
          <a:lstStyle/>
          <a:p>
            <a:r>
              <a:rPr lang="en-US" sz="4400" dirty="0"/>
              <a:t>Public agency challenges</a:t>
            </a:r>
            <a:endParaRPr lang="en-CA" sz="4400" dirty="0"/>
          </a:p>
        </p:txBody>
      </p:sp>
      <p:graphicFrame>
        <p:nvGraphicFramePr>
          <p:cNvPr id="4" name="Diagram 3"/>
          <p:cNvGraphicFramePr/>
          <p:nvPr>
            <p:extLst/>
          </p:nvPr>
        </p:nvGraphicFramePr>
        <p:xfrm>
          <a:off x="152400" y="1295400"/>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10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92195"/>
            <a:ext cx="8229600" cy="769441"/>
          </a:xfrm>
        </p:spPr>
        <p:txBody>
          <a:bodyPr/>
          <a:lstStyle/>
          <a:p>
            <a:r>
              <a:rPr lang="en-US" sz="4400" dirty="0"/>
              <a:t>Natural Evolution in Design</a:t>
            </a:r>
            <a:endParaRPr lang="en-CA" sz="4400" dirty="0"/>
          </a:p>
        </p:txBody>
      </p:sp>
      <p:grpSp>
        <p:nvGrpSpPr>
          <p:cNvPr id="12" name="Group 11"/>
          <p:cNvGrpSpPr>
            <a:grpSpLocks noChangeAspect="1"/>
          </p:cNvGrpSpPr>
          <p:nvPr/>
        </p:nvGrpSpPr>
        <p:grpSpPr>
          <a:xfrm>
            <a:off x="361402" y="1356360"/>
            <a:ext cx="8753607" cy="4666405"/>
            <a:chOff x="335280" y="1640840"/>
            <a:chExt cx="9888336" cy="5271310"/>
          </a:xfrm>
        </p:grpSpPr>
        <p:pic>
          <p:nvPicPr>
            <p:cNvPr id="6" name="Picture 5" descr="Presentation-07-06 - RW_update.pdf - Adobe Acrobat Pro"/>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280" y="1640840"/>
              <a:ext cx="9201764" cy="3592576"/>
            </a:xfrm>
            <a:prstGeom prst="rect">
              <a:avLst/>
            </a:prstGeom>
          </p:spPr>
        </p:pic>
        <p:sp>
          <p:nvSpPr>
            <p:cNvPr id="7" name="TextBox 6"/>
            <p:cNvSpPr txBox="1"/>
            <p:nvPr/>
          </p:nvSpPr>
          <p:spPr>
            <a:xfrm>
              <a:off x="540531" y="5544312"/>
              <a:ext cx="2508244" cy="1210873"/>
            </a:xfrm>
            <a:prstGeom prst="rect">
              <a:avLst/>
            </a:prstGeom>
            <a:noFill/>
          </p:spPr>
          <p:txBody>
            <a:bodyPr wrap="none" lIns="101882" tIns="50941" rIns="101882" bIns="50941" rtlCol="0">
              <a:spAutoFit/>
            </a:bodyPr>
            <a:lstStyle/>
            <a:p>
              <a:pPr algn="ctr"/>
              <a:r>
                <a:rPr lang="en-US" sz="1800" b="1" dirty="0">
                  <a:solidFill>
                    <a:srgbClr val="FF9B26"/>
                  </a:solidFill>
                </a:rPr>
                <a:t>Where we have been: </a:t>
              </a:r>
            </a:p>
            <a:p>
              <a:pPr algn="ctr"/>
              <a:r>
                <a:rPr lang="en-US" sz="1800" b="1" dirty="0">
                  <a:solidFill>
                    <a:srgbClr val="817D76"/>
                  </a:solidFill>
                </a:rPr>
                <a:t>Multiple Rating Systems</a:t>
              </a:r>
            </a:p>
            <a:p>
              <a:pPr algn="ctr"/>
              <a:r>
                <a:rPr lang="en-US" sz="1800" b="1" dirty="0">
                  <a:solidFill>
                    <a:srgbClr val="817D76"/>
                  </a:solidFill>
                </a:rPr>
                <a:t>Building Scale </a:t>
              </a:r>
            </a:p>
            <a:p>
              <a:pPr algn="ctr"/>
              <a:r>
                <a:rPr lang="en-US" sz="1800" b="1" dirty="0">
                  <a:solidFill>
                    <a:srgbClr val="817D76"/>
                  </a:solidFill>
                </a:rPr>
                <a:t>(e.g. LEED</a:t>
              </a:r>
              <a:r>
                <a:rPr lang="en-US" sz="1800" b="1" baseline="30000" dirty="0">
                  <a:solidFill>
                    <a:srgbClr val="817D76"/>
                  </a:solidFill>
                </a:rPr>
                <a:t>®</a:t>
              </a:r>
              <a:r>
                <a:rPr lang="en-US" sz="1800" b="1" dirty="0">
                  <a:solidFill>
                    <a:srgbClr val="817D76"/>
                  </a:solidFill>
                </a:rPr>
                <a:t>)</a:t>
              </a:r>
            </a:p>
          </p:txBody>
        </p:sp>
        <p:sp>
          <p:nvSpPr>
            <p:cNvPr id="8" name="TextBox 7"/>
            <p:cNvSpPr txBox="1"/>
            <p:nvPr/>
          </p:nvSpPr>
          <p:spPr>
            <a:xfrm>
              <a:off x="4031768" y="5544312"/>
              <a:ext cx="2054091" cy="1367838"/>
            </a:xfrm>
            <a:prstGeom prst="rect">
              <a:avLst/>
            </a:prstGeom>
            <a:noFill/>
          </p:spPr>
          <p:txBody>
            <a:bodyPr wrap="none" lIns="101882" tIns="50941" rIns="101882" bIns="50941" rtlCol="0">
              <a:spAutoFit/>
            </a:bodyPr>
            <a:lstStyle/>
            <a:p>
              <a:pPr algn="ctr"/>
              <a:r>
                <a:rPr lang="en-US" sz="1800" b="1" dirty="0">
                  <a:solidFill>
                    <a:srgbClr val="FF9B26"/>
                  </a:solidFill>
                </a:rPr>
                <a:t>Where we are:</a:t>
              </a:r>
            </a:p>
            <a:p>
              <a:pPr algn="ctr"/>
              <a:r>
                <a:rPr lang="en-US" sz="1800" b="1" dirty="0">
                  <a:solidFill>
                    <a:srgbClr val="817D76"/>
                  </a:solidFill>
                </a:rPr>
                <a:t>Infrastructure </a:t>
              </a:r>
            </a:p>
            <a:p>
              <a:pPr algn="ctr"/>
              <a:r>
                <a:rPr lang="en-US" sz="1800" b="1" dirty="0">
                  <a:solidFill>
                    <a:srgbClr val="817D76"/>
                  </a:solidFill>
                </a:rPr>
                <a:t>Project Scale </a:t>
              </a:r>
            </a:p>
            <a:p>
              <a:pPr algn="ctr"/>
              <a:r>
                <a:rPr lang="en-US" sz="1800" b="1" dirty="0">
                  <a:solidFill>
                    <a:srgbClr val="817D76"/>
                  </a:solidFill>
                </a:rPr>
                <a:t>(Envision)</a:t>
              </a:r>
            </a:p>
          </p:txBody>
        </p:sp>
        <p:sp>
          <p:nvSpPr>
            <p:cNvPr id="9" name="TextBox 8"/>
            <p:cNvSpPr txBox="1"/>
            <p:nvPr/>
          </p:nvSpPr>
          <p:spPr>
            <a:xfrm>
              <a:off x="7092099" y="5544312"/>
              <a:ext cx="3131517" cy="1367838"/>
            </a:xfrm>
            <a:prstGeom prst="rect">
              <a:avLst/>
            </a:prstGeom>
            <a:noFill/>
          </p:spPr>
          <p:txBody>
            <a:bodyPr wrap="none" lIns="101882" tIns="50941" rIns="101882" bIns="50941" rtlCol="0">
              <a:spAutoFit/>
            </a:bodyPr>
            <a:lstStyle/>
            <a:p>
              <a:pPr algn="ctr"/>
              <a:r>
                <a:rPr lang="en-US" sz="1800" b="1" dirty="0">
                  <a:solidFill>
                    <a:srgbClr val="FF9B26"/>
                  </a:solidFill>
                </a:rPr>
                <a:t>Where we are headed:</a:t>
              </a:r>
            </a:p>
            <a:p>
              <a:pPr algn="ctr"/>
              <a:r>
                <a:rPr lang="en-US" sz="1800" b="1" dirty="0">
                  <a:solidFill>
                    <a:srgbClr val="817D76"/>
                  </a:solidFill>
                </a:rPr>
                <a:t>City-Scale sustainable</a:t>
              </a:r>
            </a:p>
            <a:p>
              <a:pPr algn="ctr"/>
              <a:r>
                <a:rPr lang="en-US" sz="1800" b="1" dirty="0">
                  <a:solidFill>
                    <a:srgbClr val="817D76"/>
                  </a:solidFill>
                </a:rPr>
                <a:t>Planning</a:t>
              </a:r>
              <a:endParaRPr lang="en-US" b="1" dirty="0">
                <a:solidFill>
                  <a:srgbClr val="817D76"/>
                </a:solidFill>
              </a:endParaRPr>
            </a:p>
            <a:p>
              <a:pPr algn="ctr"/>
              <a:r>
                <a:rPr lang="en-US" sz="1800" b="1" dirty="0">
                  <a:solidFill>
                    <a:srgbClr val="817D76"/>
                  </a:solidFill>
                </a:rPr>
                <a:t>(the next challenge)</a:t>
              </a:r>
            </a:p>
          </p:txBody>
        </p:sp>
        <p:sp>
          <p:nvSpPr>
            <p:cNvPr id="11" name="Rectangle 10"/>
            <p:cNvSpPr/>
            <p:nvPr/>
          </p:nvSpPr>
          <p:spPr>
            <a:xfrm>
              <a:off x="3700842" y="2077196"/>
              <a:ext cx="2696121" cy="4831605"/>
            </a:xfrm>
            <a:prstGeom prst="rect">
              <a:avLst/>
            </a:prstGeom>
            <a:noFill/>
            <a:ln w="19050">
              <a:solidFill>
                <a:srgbClr val="00A8F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CA" dirty="0"/>
            </a:p>
          </p:txBody>
        </p:sp>
      </p:grpSp>
    </p:spTree>
    <p:extLst>
      <p:ext uri="{BB962C8B-B14F-4D97-AF65-F5344CB8AC3E}">
        <p14:creationId xmlns:p14="http://schemas.microsoft.com/office/powerpoint/2010/main" val="262410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706802" y="1765425"/>
            <a:ext cx="2553592" cy="1276796"/>
          </a:xfrm>
          <a:custGeom>
            <a:avLst/>
            <a:gdLst>
              <a:gd name="connsiteX0" fmla="*/ 0 w 2553592"/>
              <a:gd name="connsiteY0" fmla="*/ 127680 h 1276796"/>
              <a:gd name="connsiteX1" fmla="*/ 127680 w 2553592"/>
              <a:gd name="connsiteY1" fmla="*/ 0 h 1276796"/>
              <a:gd name="connsiteX2" fmla="*/ 2425912 w 2553592"/>
              <a:gd name="connsiteY2" fmla="*/ 0 h 1276796"/>
              <a:gd name="connsiteX3" fmla="*/ 2553592 w 2553592"/>
              <a:gd name="connsiteY3" fmla="*/ 127680 h 1276796"/>
              <a:gd name="connsiteX4" fmla="*/ 2553592 w 2553592"/>
              <a:gd name="connsiteY4" fmla="*/ 1149116 h 1276796"/>
              <a:gd name="connsiteX5" fmla="*/ 2425912 w 2553592"/>
              <a:gd name="connsiteY5" fmla="*/ 1276796 h 1276796"/>
              <a:gd name="connsiteX6" fmla="*/ 127680 w 2553592"/>
              <a:gd name="connsiteY6" fmla="*/ 1276796 h 1276796"/>
              <a:gd name="connsiteX7" fmla="*/ 0 w 2553592"/>
              <a:gd name="connsiteY7" fmla="*/ 1149116 h 1276796"/>
              <a:gd name="connsiteX8" fmla="*/ 0 w 2553592"/>
              <a:gd name="connsiteY8" fmla="*/ 127680 h 127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592" h="1276796">
                <a:moveTo>
                  <a:pt x="0" y="127680"/>
                </a:moveTo>
                <a:cubicBezTo>
                  <a:pt x="0" y="57164"/>
                  <a:pt x="57164" y="0"/>
                  <a:pt x="127680" y="0"/>
                </a:cubicBezTo>
                <a:lnTo>
                  <a:pt x="2425912" y="0"/>
                </a:lnTo>
                <a:cubicBezTo>
                  <a:pt x="2496428" y="0"/>
                  <a:pt x="2553592" y="57164"/>
                  <a:pt x="2553592" y="127680"/>
                </a:cubicBezTo>
                <a:lnTo>
                  <a:pt x="2553592" y="1149116"/>
                </a:lnTo>
                <a:cubicBezTo>
                  <a:pt x="2553592" y="1219632"/>
                  <a:pt x="2496428" y="1276796"/>
                  <a:pt x="2425912" y="1276796"/>
                </a:cubicBezTo>
                <a:lnTo>
                  <a:pt x="127680" y="1276796"/>
                </a:lnTo>
                <a:cubicBezTo>
                  <a:pt x="57164" y="1276796"/>
                  <a:pt x="0" y="1219632"/>
                  <a:pt x="0" y="1149116"/>
                </a:cubicBezTo>
                <a:lnTo>
                  <a:pt x="0" y="127680"/>
                </a:lnTo>
                <a:close/>
              </a:path>
            </a:pathLst>
          </a:custGeom>
          <a:solidFill>
            <a:srgbClr val="FF9B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836" tIns="128836" rIns="128836" bIns="128836" numCol="1" spcCol="1270" anchor="ctr" anchorCtr="0">
            <a:noAutofit/>
          </a:bodyPr>
          <a:lstStyle/>
          <a:p>
            <a:pPr lvl="0" algn="ctr" defTabSz="1066800">
              <a:lnSpc>
                <a:spcPct val="90000"/>
              </a:lnSpc>
              <a:spcBef>
                <a:spcPct val="0"/>
              </a:spcBef>
              <a:spcAft>
                <a:spcPct val="35000"/>
              </a:spcAft>
            </a:pPr>
            <a:r>
              <a:rPr lang="en-US" sz="2400" kern="1200" dirty="0"/>
              <a:t>Technical Challenges</a:t>
            </a:r>
          </a:p>
        </p:txBody>
      </p:sp>
      <p:grpSp>
        <p:nvGrpSpPr>
          <p:cNvPr id="13" name="Group 12"/>
          <p:cNvGrpSpPr/>
          <p:nvPr/>
        </p:nvGrpSpPr>
        <p:grpSpPr>
          <a:xfrm>
            <a:off x="4356135" y="1765438"/>
            <a:ext cx="3415254" cy="2446640"/>
            <a:chOff x="4356135" y="1765438"/>
            <a:chExt cx="3415254" cy="2446640"/>
          </a:xfrm>
        </p:grpSpPr>
        <p:sp>
          <p:nvSpPr>
            <p:cNvPr id="8" name="Freeform 7"/>
            <p:cNvSpPr/>
            <p:nvPr/>
          </p:nvSpPr>
          <p:spPr>
            <a:xfrm rot="12">
              <a:off x="4356135" y="2180390"/>
              <a:ext cx="765921" cy="446878"/>
            </a:xfrm>
            <a:custGeom>
              <a:avLst/>
              <a:gdLst>
                <a:gd name="connsiteX0" fmla="*/ 0 w 765921"/>
                <a:gd name="connsiteY0" fmla="*/ 223439 h 446878"/>
                <a:gd name="connsiteX1" fmla="*/ 223439 w 765921"/>
                <a:gd name="connsiteY1" fmla="*/ 0 h 446878"/>
                <a:gd name="connsiteX2" fmla="*/ 223439 w 765921"/>
                <a:gd name="connsiteY2" fmla="*/ 89376 h 446878"/>
                <a:gd name="connsiteX3" fmla="*/ 542482 w 765921"/>
                <a:gd name="connsiteY3" fmla="*/ 89376 h 446878"/>
                <a:gd name="connsiteX4" fmla="*/ 542482 w 765921"/>
                <a:gd name="connsiteY4" fmla="*/ 0 h 446878"/>
                <a:gd name="connsiteX5" fmla="*/ 765921 w 765921"/>
                <a:gd name="connsiteY5" fmla="*/ 223439 h 446878"/>
                <a:gd name="connsiteX6" fmla="*/ 542482 w 765921"/>
                <a:gd name="connsiteY6" fmla="*/ 446878 h 446878"/>
                <a:gd name="connsiteX7" fmla="*/ 542482 w 765921"/>
                <a:gd name="connsiteY7" fmla="*/ 357502 h 446878"/>
                <a:gd name="connsiteX8" fmla="*/ 223439 w 765921"/>
                <a:gd name="connsiteY8" fmla="*/ 357502 h 446878"/>
                <a:gd name="connsiteX9" fmla="*/ 223439 w 765921"/>
                <a:gd name="connsiteY9" fmla="*/ 446878 h 446878"/>
                <a:gd name="connsiteX10" fmla="*/ 0 w 765921"/>
                <a:gd name="connsiteY10" fmla="*/ 223439 h 44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921" h="446878">
                  <a:moveTo>
                    <a:pt x="0" y="223439"/>
                  </a:moveTo>
                  <a:lnTo>
                    <a:pt x="223439" y="0"/>
                  </a:lnTo>
                  <a:lnTo>
                    <a:pt x="223439" y="89376"/>
                  </a:lnTo>
                  <a:lnTo>
                    <a:pt x="542482" y="89376"/>
                  </a:lnTo>
                  <a:lnTo>
                    <a:pt x="542482" y="0"/>
                  </a:lnTo>
                  <a:lnTo>
                    <a:pt x="765921" y="223439"/>
                  </a:lnTo>
                  <a:lnTo>
                    <a:pt x="542482" y="446878"/>
                  </a:lnTo>
                  <a:lnTo>
                    <a:pt x="542482" y="357502"/>
                  </a:lnTo>
                  <a:lnTo>
                    <a:pt x="223439" y="357502"/>
                  </a:lnTo>
                  <a:lnTo>
                    <a:pt x="223439" y="446878"/>
                  </a:lnTo>
                  <a:lnTo>
                    <a:pt x="0" y="22343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4062" tIns="89375" rIns="134063" bIns="89376" numCol="1" spcCol="1270" anchor="ctr" anchorCtr="0">
              <a:noAutofit/>
            </a:bodyPr>
            <a:lstStyle/>
            <a:p>
              <a:pPr lvl="0" algn="ctr" defTabSz="844550">
                <a:lnSpc>
                  <a:spcPct val="90000"/>
                </a:lnSpc>
                <a:spcBef>
                  <a:spcPct val="0"/>
                </a:spcBef>
                <a:spcAft>
                  <a:spcPct val="35000"/>
                </a:spcAft>
              </a:pPr>
              <a:endParaRPr lang="en-US" sz="1900" kern="1200"/>
            </a:p>
          </p:txBody>
        </p:sp>
        <p:sp>
          <p:nvSpPr>
            <p:cNvPr id="9" name="Freeform 8"/>
            <p:cNvSpPr/>
            <p:nvPr/>
          </p:nvSpPr>
          <p:spPr>
            <a:xfrm>
              <a:off x="5217797" y="1765438"/>
              <a:ext cx="2553592" cy="1276796"/>
            </a:xfrm>
            <a:custGeom>
              <a:avLst/>
              <a:gdLst>
                <a:gd name="connsiteX0" fmla="*/ 0 w 2553592"/>
                <a:gd name="connsiteY0" fmla="*/ 127680 h 1276796"/>
                <a:gd name="connsiteX1" fmla="*/ 127680 w 2553592"/>
                <a:gd name="connsiteY1" fmla="*/ 0 h 1276796"/>
                <a:gd name="connsiteX2" fmla="*/ 2425912 w 2553592"/>
                <a:gd name="connsiteY2" fmla="*/ 0 h 1276796"/>
                <a:gd name="connsiteX3" fmla="*/ 2553592 w 2553592"/>
                <a:gd name="connsiteY3" fmla="*/ 127680 h 1276796"/>
                <a:gd name="connsiteX4" fmla="*/ 2553592 w 2553592"/>
                <a:gd name="connsiteY4" fmla="*/ 1149116 h 1276796"/>
                <a:gd name="connsiteX5" fmla="*/ 2425912 w 2553592"/>
                <a:gd name="connsiteY5" fmla="*/ 1276796 h 1276796"/>
                <a:gd name="connsiteX6" fmla="*/ 127680 w 2553592"/>
                <a:gd name="connsiteY6" fmla="*/ 1276796 h 1276796"/>
                <a:gd name="connsiteX7" fmla="*/ 0 w 2553592"/>
                <a:gd name="connsiteY7" fmla="*/ 1149116 h 1276796"/>
                <a:gd name="connsiteX8" fmla="*/ 0 w 2553592"/>
                <a:gd name="connsiteY8" fmla="*/ 127680 h 127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592" h="1276796">
                  <a:moveTo>
                    <a:pt x="0" y="127680"/>
                  </a:moveTo>
                  <a:cubicBezTo>
                    <a:pt x="0" y="57164"/>
                    <a:pt x="57164" y="0"/>
                    <a:pt x="127680" y="0"/>
                  </a:cubicBezTo>
                  <a:lnTo>
                    <a:pt x="2425912" y="0"/>
                  </a:lnTo>
                  <a:cubicBezTo>
                    <a:pt x="2496428" y="0"/>
                    <a:pt x="2553592" y="57164"/>
                    <a:pt x="2553592" y="127680"/>
                  </a:cubicBezTo>
                  <a:lnTo>
                    <a:pt x="2553592" y="1149116"/>
                  </a:lnTo>
                  <a:cubicBezTo>
                    <a:pt x="2553592" y="1219632"/>
                    <a:pt x="2496428" y="1276796"/>
                    <a:pt x="2425912" y="1276796"/>
                  </a:cubicBezTo>
                  <a:lnTo>
                    <a:pt x="127680" y="1276796"/>
                  </a:lnTo>
                  <a:cubicBezTo>
                    <a:pt x="57164" y="1276796"/>
                    <a:pt x="0" y="1219632"/>
                    <a:pt x="0" y="1149116"/>
                  </a:cubicBezTo>
                  <a:lnTo>
                    <a:pt x="0" y="127680"/>
                  </a:lnTo>
                  <a:close/>
                </a:path>
              </a:pathLst>
            </a:custGeom>
            <a:solidFill>
              <a:srgbClr val="75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836" tIns="128836" rIns="128836" bIns="128836" numCol="1" spcCol="1270" anchor="ctr" anchorCtr="0">
              <a:noAutofit/>
            </a:bodyPr>
            <a:lstStyle/>
            <a:p>
              <a:pPr lvl="0" algn="ctr" defTabSz="1066800">
                <a:lnSpc>
                  <a:spcPct val="90000"/>
                </a:lnSpc>
                <a:spcBef>
                  <a:spcPct val="0"/>
                </a:spcBef>
                <a:spcAft>
                  <a:spcPct val="35000"/>
                </a:spcAft>
              </a:pPr>
              <a:r>
                <a:rPr lang="en-US" sz="2400" kern="1200" dirty="0"/>
                <a:t>Social and Environmental Impacts</a:t>
              </a:r>
            </a:p>
          </p:txBody>
        </p:sp>
        <p:sp>
          <p:nvSpPr>
            <p:cNvPr id="10" name="Freeform 9"/>
            <p:cNvSpPr/>
            <p:nvPr/>
          </p:nvSpPr>
          <p:spPr>
            <a:xfrm rot="18177204">
              <a:off x="5187691" y="3605678"/>
              <a:ext cx="765921" cy="446879"/>
            </a:xfrm>
            <a:custGeom>
              <a:avLst/>
              <a:gdLst>
                <a:gd name="connsiteX0" fmla="*/ 0 w 765921"/>
                <a:gd name="connsiteY0" fmla="*/ 223439 h 446878"/>
                <a:gd name="connsiteX1" fmla="*/ 223439 w 765921"/>
                <a:gd name="connsiteY1" fmla="*/ 0 h 446878"/>
                <a:gd name="connsiteX2" fmla="*/ 223439 w 765921"/>
                <a:gd name="connsiteY2" fmla="*/ 89376 h 446878"/>
                <a:gd name="connsiteX3" fmla="*/ 542482 w 765921"/>
                <a:gd name="connsiteY3" fmla="*/ 89376 h 446878"/>
                <a:gd name="connsiteX4" fmla="*/ 542482 w 765921"/>
                <a:gd name="connsiteY4" fmla="*/ 0 h 446878"/>
                <a:gd name="connsiteX5" fmla="*/ 765921 w 765921"/>
                <a:gd name="connsiteY5" fmla="*/ 223439 h 446878"/>
                <a:gd name="connsiteX6" fmla="*/ 542482 w 765921"/>
                <a:gd name="connsiteY6" fmla="*/ 446878 h 446878"/>
                <a:gd name="connsiteX7" fmla="*/ 542482 w 765921"/>
                <a:gd name="connsiteY7" fmla="*/ 357502 h 446878"/>
                <a:gd name="connsiteX8" fmla="*/ 223439 w 765921"/>
                <a:gd name="connsiteY8" fmla="*/ 357502 h 446878"/>
                <a:gd name="connsiteX9" fmla="*/ 223439 w 765921"/>
                <a:gd name="connsiteY9" fmla="*/ 446878 h 446878"/>
                <a:gd name="connsiteX10" fmla="*/ 0 w 765921"/>
                <a:gd name="connsiteY10" fmla="*/ 223439 h 44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921" h="446878">
                  <a:moveTo>
                    <a:pt x="765921" y="223439"/>
                  </a:moveTo>
                  <a:lnTo>
                    <a:pt x="542482" y="446877"/>
                  </a:lnTo>
                  <a:lnTo>
                    <a:pt x="542482" y="357501"/>
                  </a:lnTo>
                  <a:lnTo>
                    <a:pt x="223439" y="357501"/>
                  </a:lnTo>
                  <a:lnTo>
                    <a:pt x="223439" y="446877"/>
                  </a:lnTo>
                  <a:lnTo>
                    <a:pt x="0" y="223439"/>
                  </a:lnTo>
                  <a:lnTo>
                    <a:pt x="223439" y="1"/>
                  </a:lnTo>
                  <a:lnTo>
                    <a:pt x="223439" y="89377"/>
                  </a:lnTo>
                  <a:lnTo>
                    <a:pt x="542482" y="89377"/>
                  </a:lnTo>
                  <a:lnTo>
                    <a:pt x="542482" y="1"/>
                  </a:lnTo>
                  <a:lnTo>
                    <a:pt x="765921" y="22343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4061" tIns="89376" rIns="134064" bIns="89376" numCol="1" spcCol="1270" anchor="ctr" anchorCtr="0">
              <a:noAutofit/>
            </a:bodyPr>
            <a:lstStyle/>
            <a:p>
              <a:pPr lvl="0" algn="ctr" defTabSz="844550">
                <a:lnSpc>
                  <a:spcPct val="90000"/>
                </a:lnSpc>
                <a:spcBef>
                  <a:spcPct val="0"/>
                </a:spcBef>
                <a:spcAft>
                  <a:spcPct val="35000"/>
                </a:spcAft>
              </a:pPr>
              <a:endParaRPr lang="en-US" sz="1900" kern="1200"/>
            </a:p>
          </p:txBody>
        </p:sp>
      </p:grpSp>
      <p:sp>
        <p:nvSpPr>
          <p:cNvPr id="11" name="Freeform 10"/>
          <p:cNvSpPr/>
          <p:nvPr/>
        </p:nvSpPr>
        <p:spPr>
          <a:xfrm>
            <a:off x="3369913" y="4616003"/>
            <a:ext cx="2553592" cy="1276796"/>
          </a:xfrm>
          <a:custGeom>
            <a:avLst/>
            <a:gdLst>
              <a:gd name="connsiteX0" fmla="*/ 0 w 2553592"/>
              <a:gd name="connsiteY0" fmla="*/ 127680 h 1276796"/>
              <a:gd name="connsiteX1" fmla="*/ 127680 w 2553592"/>
              <a:gd name="connsiteY1" fmla="*/ 0 h 1276796"/>
              <a:gd name="connsiteX2" fmla="*/ 2425912 w 2553592"/>
              <a:gd name="connsiteY2" fmla="*/ 0 h 1276796"/>
              <a:gd name="connsiteX3" fmla="*/ 2553592 w 2553592"/>
              <a:gd name="connsiteY3" fmla="*/ 127680 h 1276796"/>
              <a:gd name="connsiteX4" fmla="*/ 2553592 w 2553592"/>
              <a:gd name="connsiteY4" fmla="*/ 1149116 h 1276796"/>
              <a:gd name="connsiteX5" fmla="*/ 2425912 w 2553592"/>
              <a:gd name="connsiteY5" fmla="*/ 1276796 h 1276796"/>
              <a:gd name="connsiteX6" fmla="*/ 127680 w 2553592"/>
              <a:gd name="connsiteY6" fmla="*/ 1276796 h 1276796"/>
              <a:gd name="connsiteX7" fmla="*/ 0 w 2553592"/>
              <a:gd name="connsiteY7" fmla="*/ 1149116 h 1276796"/>
              <a:gd name="connsiteX8" fmla="*/ 0 w 2553592"/>
              <a:gd name="connsiteY8" fmla="*/ 127680 h 127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592" h="1276796">
                <a:moveTo>
                  <a:pt x="0" y="127680"/>
                </a:moveTo>
                <a:cubicBezTo>
                  <a:pt x="0" y="57164"/>
                  <a:pt x="57164" y="0"/>
                  <a:pt x="127680" y="0"/>
                </a:cubicBezTo>
                <a:lnTo>
                  <a:pt x="2425912" y="0"/>
                </a:lnTo>
                <a:cubicBezTo>
                  <a:pt x="2496428" y="0"/>
                  <a:pt x="2553592" y="57164"/>
                  <a:pt x="2553592" y="127680"/>
                </a:cubicBezTo>
                <a:lnTo>
                  <a:pt x="2553592" y="1149116"/>
                </a:lnTo>
                <a:cubicBezTo>
                  <a:pt x="2553592" y="1219632"/>
                  <a:pt x="2496428" y="1276796"/>
                  <a:pt x="2425912" y="1276796"/>
                </a:cubicBezTo>
                <a:lnTo>
                  <a:pt x="127680" y="1276796"/>
                </a:lnTo>
                <a:cubicBezTo>
                  <a:pt x="57164" y="1276796"/>
                  <a:pt x="0" y="1219632"/>
                  <a:pt x="0" y="1149116"/>
                </a:cubicBezTo>
                <a:lnTo>
                  <a:pt x="0" y="127680"/>
                </a:lnTo>
                <a:close/>
              </a:path>
            </a:pathLst>
          </a:custGeom>
          <a:solidFill>
            <a:srgbClr val="D719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836" tIns="128836" rIns="128836" bIns="128836" numCol="1" spcCol="1270" anchor="ctr" anchorCtr="0">
            <a:noAutofit/>
          </a:bodyPr>
          <a:lstStyle/>
          <a:p>
            <a:pPr lvl="0" algn="ctr" defTabSz="1066800">
              <a:lnSpc>
                <a:spcPct val="90000"/>
              </a:lnSpc>
              <a:spcBef>
                <a:spcPct val="0"/>
              </a:spcBef>
              <a:spcAft>
                <a:spcPct val="35000"/>
              </a:spcAft>
            </a:pPr>
            <a:r>
              <a:rPr lang="en-US" sz="2400" kern="1200" dirty="0"/>
              <a:t>Financial Cost</a:t>
            </a:r>
          </a:p>
        </p:txBody>
      </p:sp>
      <p:sp>
        <p:nvSpPr>
          <p:cNvPr id="12" name="Freeform 11"/>
          <p:cNvSpPr/>
          <p:nvPr/>
        </p:nvSpPr>
        <p:spPr>
          <a:xfrm rot="3584367">
            <a:off x="3432193" y="3605672"/>
            <a:ext cx="765922" cy="446879"/>
          </a:xfrm>
          <a:custGeom>
            <a:avLst/>
            <a:gdLst>
              <a:gd name="connsiteX0" fmla="*/ 0 w 765921"/>
              <a:gd name="connsiteY0" fmla="*/ 223439 h 446878"/>
              <a:gd name="connsiteX1" fmla="*/ 223439 w 765921"/>
              <a:gd name="connsiteY1" fmla="*/ 0 h 446878"/>
              <a:gd name="connsiteX2" fmla="*/ 223439 w 765921"/>
              <a:gd name="connsiteY2" fmla="*/ 89376 h 446878"/>
              <a:gd name="connsiteX3" fmla="*/ 542482 w 765921"/>
              <a:gd name="connsiteY3" fmla="*/ 89376 h 446878"/>
              <a:gd name="connsiteX4" fmla="*/ 542482 w 765921"/>
              <a:gd name="connsiteY4" fmla="*/ 0 h 446878"/>
              <a:gd name="connsiteX5" fmla="*/ 765921 w 765921"/>
              <a:gd name="connsiteY5" fmla="*/ 223439 h 446878"/>
              <a:gd name="connsiteX6" fmla="*/ 542482 w 765921"/>
              <a:gd name="connsiteY6" fmla="*/ 446878 h 446878"/>
              <a:gd name="connsiteX7" fmla="*/ 542482 w 765921"/>
              <a:gd name="connsiteY7" fmla="*/ 357502 h 446878"/>
              <a:gd name="connsiteX8" fmla="*/ 223439 w 765921"/>
              <a:gd name="connsiteY8" fmla="*/ 357502 h 446878"/>
              <a:gd name="connsiteX9" fmla="*/ 223439 w 765921"/>
              <a:gd name="connsiteY9" fmla="*/ 446878 h 446878"/>
              <a:gd name="connsiteX10" fmla="*/ 0 w 765921"/>
              <a:gd name="connsiteY10" fmla="*/ 223439 h 44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921" h="446878">
                <a:moveTo>
                  <a:pt x="765921" y="223439"/>
                </a:moveTo>
                <a:lnTo>
                  <a:pt x="542482" y="446877"/>
                </a:lnTo>
                <a:lnTo>
                  <a:pt x="542482" y="357501"/>
                </a:lnTo>
                <a:lnTo>
                  <a:pt x="223439" y="357501"/>
                </a:lnTo>
                <a:lnTo>
                  <a:pt x="223439" y="446877"/>
                </a:lnTo>
                <a:lnTo>
                  <a:pt x="0" y="223439"/>
                </a:lnTo>
                <a:lnTo>
                  <a:pt x="223439" y="1"/>
                </a:lnTo>
                <a:lnTo>
                  <a:pt x="223439" y="89377"/>
                </a:lnTo>
                <a:lnTo>
                  <a:pt x="542482" y="89377"/>
                </a:lnTo>
                <a:lnTo>
                  <a:pt x="542482" y="1"/>
                </a:lnTo>
                <a:lnTo>
                  <a:pt x="765921" y="22343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4064" tIns="89376" rIns="134062" bIns="89376" numCol="1" spcCol="1270" anchor="ctr" anchorCtr="0">
            <a:noAutofit/>
          </a:bodyPr>
          <a:lstStyle/>
          <a:p>
            <a:pPr lvl="0" algn="ctr" defTabSz="844550">
              <a:lnSpc>
                <a:spcPct val="90000"/>
              </a:lnSpc>
              <a:spcBef>
                <a:spcPct val="0"/>
              </a:spcBef>
              <a:spcAft>
                <a:spcPct val="35000"/>
              </a:spcAft>
            </a:pPr>
            <a:endParaRPr lang="en-US" sz="1900" kern="1200"/>
          </a:p>
        </p:txBody>
      </p:sp>
      <p:sp>
        <p:nvSpPr>
          <p:cNvPr id="14" name="Title 3"/>
          <p:cNvSpPr txBox="1">
            <a:spLocks/>
          </p:cNvSpPr>
          <p:nvPr/>
        </p:nvSpPr>
        <p:spPr>
          <a:xfrm>
            <a:off x="76200" y="492195"/>
            <a:ext cx="8991600" cy="707886"/>
          </a:xfrm>
          <a:prstGeom prst="rect">
            <a:avLst/>
          </a:prstGeom>
        </p:spPr>
        <p:txBody>
          <a:bodyPr anchor="t"/>
          <a:lstStyle>
            <a:lvl1pPr algn="l" defTabSz="914400" rtl="0" eaLnBrk="1" latinLnBrk="0" hangingPunct="1">
              <a:spcBef>
                <a:spcPct val="0"/>
              </a:spcBef>
              <a:buNone/>
              <a:defRPr sz="4400" kern="1200">
                <a:solidFill>
                  <a:srgbClr val="8B8376"/>
                </a:solidFill>
                <a:latin typeface="Century Gothic" pitchFamily="34" charset="0"/>
                <a:ea typeface="+mj-ea"/>
                <a:cs typeface="+mj-cs"/>
              </a:defRPr>
            </a:lvl1pPr>
          </a:lstStyle>
          <a:p>
            <a:pPr algn="ctr"/>
            <a:r>
              <a:rPr lang="en-US" sz="4000" dirty="0"/>
              <a:t>Triple Bottom Line - Infrastructure</a:t>
            </a:r>
            <a:endParaRPr lang="en-CA" sz="4000" dirty="0"/>
          </a:p>
        </p:txBody>
      </p:sp>
    </p:spTree>
    <p:extLst>
      <p:ext uri="{BB962C8B-B14F-4D97-AF65-F5344CB8AC3E}">
        <p14:creationId xmlns:p14="http://schemas.microsoft.com/office/powerpoint/2010/main" val="389675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457200" y="492195"/>
            <a:ext cx="8229600" cy="707886"/>
          </a:xfrm>
          <a:prstGeom prst="rect">
            <a:avLst/>
          </a:prstGeom>
        </p:spPr>
        <p:txBody>
          <a:bodyPr anchor="t"/>
          <a:lstStyle>
            <a:lvl1pPr algn="l" defTabSz="914400" rtl="0" eaLnBrk="1" latinLnBrk="0" hangingPunct="1">
              <a:spcBef>
                <a:spcPct val="0"/>
              </a:spcBef>
              <a:buNone/>
              <a:defRPr sz="4400" kern="1200">
                <a:solidFill>
                  <a:srgbClr val="8B8376"/>
                </a:solidFill>
                <a:latin typeface="Century Gothic" pitchFamily="34" charset="0"/>
                <a:ea typeface="+mj-ea"/>
                <a:cs typeface="+mj-cs"/>
              </a:defRPr>
            </a:lvl1pPr>
          </a:lstStyle>
          <a:p>
            <a:r>
              <a:rPr lang="en-US" dirty="0"/>
              <a:t>‘Making it Make Sense’</a:t>
            </a:r>
            <a:endParaRPr lang="en-CA" dirty="0"/>
          </a:p>
        </p:txBody>
      </p:sp>
      <p:grpSp>
        <p:nvGrpSpPr>
          <p:cNvPr id="5" name="Group 4"/>
          <p:cNvGrpSpPr/>
          <p:nvPr/>
        </p:nvGrpSpPr>
        <p:grpSpPr>
          <a:xfrm>
            <a:off x="577143" y="2081616"/>
            <a:ext cx="7989715" cy="2652114"/>
            <a:chOff x="577143" y="2081616"/>
            <a:chExt cx="7989715" cy="2652114"/>
          </a:xfrm>
        </p:grpSpPr>
        <p:grpSp>
          <p:nvGrpSpPr>
            <p:cNvPr id="4" name="Group 3"/>
            <p:cNvGrpSpPr/>
            <p:nvPr/>
          </p:nvGrpSpPr>
          <p:grpSpPr>
            <a:xfrm>
              <a:off x="6357058" y="2301019"/>
              <a:ext cx="2209800" cy="2432711"/>
              <a:chOff x="6357058" y="2301019"/>
              <a:chExt cx="2209800" cy="2432711"/>
            </a:xfrm>
          </p:grpSpPr>
          <p:sp>
            <p:nvSpPr>
              <p:cNvPr id="16" name="TextBox 15"/>
              <p:cNvSpPr txBox="1"/>
              <p:nvPr/>
            </p:nvSpPr>
            <p:spPr>
              <a:xfrm>
                <a:off x="6357058" y="3718067"/>
                <a:ext cx="2209800" cy="1015663"/>
              </a:xfrm>
              <a:prstGeom prst="rect">
                <a:avLst/>
              </a:prstGeom>
              <a:noFill/>
            </p:spPr>
            <p:txBody>
              <a:bodyPr wrap="square" rtlCol="0">
                <a:spAutoFit/>
              </a:bodyPr>
              <a:lstStyle/>
              <a:p>
                <a:pPr algn="ctr"/>
                <a:r>
                  <a:rPr lang="en-US" sz="2000" dirty="0">
                    <a:solidFill>
                      <a:srgbClr val="8B8376"/>
                    </a:solidFill>
                  </a:rPr>
                  <a:t>Need for Easy-to-Understand Language</a:t>
                </a: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7163" y="2301019"/>
                <a:ext cx="1756180" cy="1105011"/>
              </a:xfrm>
              <a:prstGeom prst="rect">
                <a:avLst/>
              </a:prstGeom>
            </p:spPr>
          </p:pic>
        </p:grpSp>
        <p:grpSp>
          <p:nvGrpSpPr>
            <p:cNvPr id="3" name="Group 2"/>
            <p:cNvGrpSpPr/>
            <p:nvPr/>
          </p:nvGrpSpPr>
          <p:grpSpPr>
            <a:xfrm>
              <a:off x="3467100" y="2293784"/>
              <a:ext cx="2057400" cy="2137858"/>
              <a:chOff x="3537658" y="2293784"/>
              <a:chExt cx="2057400" cy="2137858"/>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6411" y="2293784"/>
                <a:ext cx="1437647" cy="1130144"/>
              </a:xfrm>
              <a:prstGeom prst="rect">
                <a:avLst/>
              </a:prstGeom>
            </p:spPr>
          </p:pic>
          <p:sp>
            <p:nvSpPr>
              <p:cNvPr id="22" name="TextBox 21"/>
              <p:cNvSpPr txBox="1"/>
              <p:nvPr/>
            </p:nvSpPr>
            <p:spPr>
              <a:xfrm>
                <a:off x="3537658" y="3723756"/>
                <a:ext cx="2057400" cy="707886"/>
              </a:xfrm>
              <a:prstGeom prst="rect">
                <a:avLst/>
              </a:prstGeom>
              <a:noFill/>
            </p:spPr>
            <p:txBody>
              <a:bodyPr wrap="square" rtlCol="0">
                <a:spAutoFit/>
              </a:bodyPr>
              <a:lstStyle/>
              <a:p>
                <a:pPr algn="ctr"/>
                <a:r>
                  <a:rPr lang="en-US" sz="2000" dirty="0">
                    <a:solidFill>
                      <a:srgbClr val="8B8376"/>
                    </a:solidFill>
                  </a:rPr>
                  <a:t>Too Many Metrics</a:t>
                </a:r>
              </a:p>
            </p:txBody>
          </p:sp>
        </p:grpSp>
        <p:grpSp>
          <p:nvGrpSpPr>
            <p:cNvPr id="2" name="Group 1"/>
            <p:cNvGrpSpPr/>
            <p:nvPr/>
          </p:nvGrpSpPr>
          <p:grpSpPr>
            <a:xfrm>
              <a:off x="577143" y="2081616"/>
              <a:ext cx="2057400" cy="2350026"/>
              <a:chOff x="577143" y="2081616"/>
              <a:chExt cx="2057400" cy="2350026"/>
            </a:xfrm>
          </p:grpSpPr>
          <p:sp>
            <p:nvSpPr>
              <p:cNvPr id="21" name="TextBox 20"/>
              <p:cNvSpPr txBox="1"/>
              <p:nvPr/>
            </p:nvSpPr>
            <p:spPr>
              <a:xfrm>
                <a:off x="577143" y="3723756"/>
                <a:ext cx="2057400" cy="707886"/>
              </a:xfrm>
              <a:prstGeom prst="rect">
                <a:avLst/>
              </a:prstGeom>
              <a:noFill/>
            </p:spPr>
            <p:txBody>
              <a:bodyPr wrap="square" rtlCol="0">
                <a:spAutoFit/>
              </a:bodyPr>
              <a:lstStyle/>
              <a:p>
                <a:pPr algn="ctr"/>
                <a:r>
                  <a:rPr lang="en-US" sz="2000" dirty="0">
                    <a:solidFill>
                      <a:srgbClr val="8B8376"/>
                    </a:solidFill>
                  </a:rPr>
                  <a:t>Growing Public Interest</a:t>
                </a:r>
              </a:p>
            </p:txBody>
          </p:sp>
          <p:pic>
            <p:nvPicPr>
              <p:cNvPr id="2051" name="Picture 3" descr="\\cd1213-f01\work_group\1202\internal_sustainability\Images\Iconography_Stantec\magnifying glas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6747" y="2081616"/>
                <a:ext cx="918191" cy="155448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08040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12954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 name="Title 1"/>
          <p:cNvSpPr>
            <a:spLocks noGrp="1"/>
          </p:cNvSpPr>
          <p:nvPr>
            <p:ph type="title"/>
          </p:nvPr>
        </p:nvSpPr>
        <p:spPr>
          <a:xfrm>
            <a:off x="533400" y="511314"/>
            <a:ext cx="8153400" cy="707886"/>
          </a:xfrm>
        </p:spPr>
        <p:txBody>
          <a:bodyPr/>
          <a:lstStyle/>
          <a:p>
            <a:r>
              <a:rPr lang="en-US" dirty="0"/>
              <a:t>Value of Envision</a:t>
            </a:r>
          </a:p>
        </p:txBody>
      </p:sp>
    </p:spTree>
    <p:extLst>
      <p:ext uri="{BB962C8B-B14F-4D97-AF65-F5344CB8AC3E}">
        <p14:creationId xmlns:p14="http://schemas.microsoft.com/office/powerpoint/2010/main" val="121430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Two Primary Value Propositions:</a:t>
            </a:r>
            <a:endParaRPr lang="en-CA" dirty="0"/>
          </a:p>
        </p:txBody>
      </p:sp>
      <p:sp>
        <p:nvSpPr>
          <p:cNvPr id="6" name="Subtitle 5"/>
          <p:cNvSpPr>
            <a:spLocks noGrp="1"/>
          </p:cNvSpPr>
          <p:nvPr>
            <p:ph type="subTitle" idx="1"/>
          </p:nvPr>
        </p:nvSpPr>
        <p:spPr/>
        <p:txBody>
          <a:bodyPr/>
          <a:lstStyle/>
          <a:p>
            <a:r>
              <a:rPr lang="en-US" dirty="0"/>
              <a:t>1. Enhancing quality of design</a:t>
            </a:r>
          </a:p>
          <a:p>
            <a:r>
              <a:rPr lang="en-US" dirty="0"/>
              <a:t>2. Communications platform</a:t>
            </a:r>
            <a:endParaRPr lang="en-CA" dirty="0"/>
          </a:p>
        </p:txBody>
      </p:sp>
    </p:spTree>
    <p:extLst>
      <p:ext uri="{BB962C8B-B14F-4D97-AF65-F5344CB8AC3E}">
        <p14:creationId xmlns:p14="http://schemas.microsoft.com/office/powerpoint/2010/main" val="423410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1"/>
            <a:ext cx="7924800" cy="677096"/>
          </a:xfrm>
          <a:prstGeom prst="rect">
            <a:avLst/>
          </a:prstGeom>
          <a:noFill/>
        </p:spPr>
        <p:txBody>
          <a:bodyPr wrap="square" lIns="91429" tIns="45714" rIns="91429" bIns="45714" rtlCol="0">
            <a:spAutoFit/>
          </a:bodyPr>
          <a:lstStyle/>
          <a:p>
            <a:pPr algn="ctr"/>
            <a:r>
              <a:rPr lang="en-US" sz="3800" b="1" dirty="0">
                <a:solidFill>
                  <a:srgbClr val="817D76"/>
                </a:solidFill>
              </a:rPr>
              <a:t>As a Framework &amp; Design Tool</a:t>
            </a:r>
          </a:p>
        </p:txBody>
      </p:sp>
      <p:pic>
        <p:nvPicPr>
          <p:cNvPr id="2050" name="Picture 2" descr="\\cd1200-f03\workgroup\1206\_Image Library\Icons\Complete Icon Set\PNGs - colour\wrench_yello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2547556"/>
            <a:ext cx="890587" cy="18224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2681646"/>
            <a:ext cx="5867400" cy="1631204"/>
          </a:xfrm>
          <a:prstGeom prst="rect">
            <a:avLst/>
          </a:prstGeom>
        </p:spPr>
        <p:txBody>
          <a:bodyPr wrap="square" lIns="91429" tIns="45714" rIns="91429" bIns="45714">
            <a:spAutoFit/>
          </a:bodyPr>
          <a:lstStyle/>
          <a:p>
            <a:pPr indent="-285717">
              <a:lnSpc>
                <a:spcPct val="150000"/>
              </a:lnSpc>
              <a:spcAft>
                <a:spcPts val="600"/>
              </a:spcAft>
              <a:buFont typeface="Arial" panose="020B0604020202020204" pitchFamily="34" charset="0"/>
              <a:buChar char="•"/>
            </a:pPr>
            <a:r>
              <a:rPr lang="en-US" sz="2000" dirty="0">
                <a:solidFill>
                  <a:srgbClr val="817D76"/>
                </a:solidFill>
              </a:rPr>
              <a:t>Think comprehensively </a:t>
            </a:r>
          </a:p>
          <a:p>
            <a:pPr indent="-285717">
              <a:lnSpc>
                <a:spcPct val="150000"/>
              </a:lnSpc>
              <a:spcAft>
                <a:spcPts val="600"/>
              </a:spcAft>
              <a:buFont typeface="Arial" panose="020B0604020202020204" pitchFamily="34" charset="0"/>
              <a:buChar char="•"/>
            </a:pPr>
            <a:r>
              <a:rPr lang="en-US" sz="2000" dirty="0">
                <a:solidFill>
                  <a:srgbClr val="817D76"/>
                </a:solidFill>
              </a:rPr>
              <a:t>Encourages interdisciplinary collaboration</a:t>
            </a:r>
          </a:p>
          <a:p>
            <a:pPr indent="-285717">
              <a:lnSpc>
                <a:spcPct val="150000"/>
              </a:lnSpc>
              <a:spcAft>
                <a:spcPts val="600"/>
              </a:spcAft>
              <a:buFont typeface="Arial" panose="020B0604020202020204" pitchFamily="34" charset="0"/>
              <a:buChar char="•"/>
            </a:pPr>
            <a:r>
              <a:rPr lang="en-US" sz="2000" dirty="0">
                <a:solidFill>
                  <a:srgbClr val="817D76"/>
                </a:solidFill>
              </a:rPr>
              <a:t>Stimulate “out-of-box” solutions</a:t>
            </a:r>
          </a:p>
        </p:txBody>
      </p:sp>
      <p:sp>
        <p:nvSpPr>
          <p:cNvPr id="4" name="TextBox 3"/>
          <p:cNvSpPr txBox="1"/>
          <p:nvPr/>
        </p:nvSpPr>
        <p:spPr>
          <a:xfrm>
            <a:off x="1104900" y="1447800"/>
            <a:ext cx="6934200" cy="461665"/>
          </a:xfrm>
          <a:prstGeom prst="rect">
            <a:avLst/>
          </a:prstGeom>
          <a:noFill/>
        </p:spPr>
        <p:txBody>
          <a:bodyPr wrap="square" rtlCol="0">
            <a:spAutoFit/>
          </a:bodyPr>
          <a:lstStyle/>
          <a:p>
            <a:pPr algn="ctr"/>
            <a:r>
              <a:rPr lang="en-US" sz="2400" b="1" dirty="0">
                <a:solidFill>
                  <a:srgbClr val="00A8FF"/>
                </a:solidFill>
              </a:rPr>
              <a:t>Challenges us to foster innovation in design</a:t>
            </a:r>
            <a:endParaRPr lang="en-CA" sz="2400" b="1" dirty="0">
              <a:solidFill>
                <a:srgbClr val="00A8FF"/>
              </a:solidFill>
            </a:endParaRPr>
          </a:p>
        </p:txBody>
      </p:sp>
    </p:spTree>
    <p:extLst>
      <p:ext uri="{BB962C8B-B14F-4D97-AF65-F5344CB8AC3E}">
        <p14:creationId xmlns:p14="http://schemas.microsoft.com/office/powerpoint/2010/main" val="167325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410791"/>
            <a:ext cx="5029200" cy="4715372"/>
          </a:xfrm>
        </p:spPr>
        <p:txBody>
          <a:bodyPr>
            <a:normAutofit fontScale="92500" lnSpcReduction="10000"/>
          </a:bodyPr>
          <a:lstStyle/>
          <a:p>
            <a:r>
              <a:rPr lang="en-US" dirty="0"/>
              <a:t>LEED </a:t>
            </a:r>
            <a:r>
              <a:rPr lang="en-US" sz="2400" dirty="0"/>
              <a:t>for buildings</a:t>
            </a:r>
          </a:p>
          <a:p>
            <a:endParaRPr lang="en-US" sz="2400" dirty="0"/>
          </a:p>
          <a:p>
            <a:r>
              <a:rPr lang="en-US" dirty="0"/>
              <a:t>SITES</a:t>
            </a:r>
            <a:r>
              <a:rPr lang="en-US" sz="2400" dirty="0"/>
              <a:t> for landscapes</a:t>
            </a:r>
          </a:p>
          <a:p>
            <a:endParaRPr lang="en-US" sz="2400" dirty="0"/>
          </a:p>
          <a:p>
            <a:r>
              <a:rPr lang="en-US" dirty="0"/>
              <a:t>STAR</a:t>
            </a:r>
            <a:r>
              <a:rPr lang="en-US" sz="2400" dirty="0"/>
              <a:t> community rating system</a:t>
            </a:r>
          </a:p>
          <a:p>
            <a:endParaRPr lang="en-US" sz="2400" dirty="0"/>
          </a:p>
          <a:p>
            <a:r>
              <a:rPr lang="en-US" dirty="0"/>
              <a:t>INVEST &amp; FHWA Sustainable</a:t>
            </a:r>
            <a:r>
              <a:rPr lang="en-US" sz="2400" dirty="0"/>
              <a:t> highways </a:t>
            </a:r>
          </a:p>
          <a:p>
            <a:endParaRPr lang="en-US" sz="2400" dirty="0"/>
          </a:p>
          <a:p>
            <a:r>
              <a:rPr lang="en-US" dirty="0"/>
              <a:t>Envision</a:t>
            </a:r>
            <a:r>
              <a:rPr lang="en-US" sz="2400" dirty="0"/>
              <a:t> for infrastructure</a:t>
            </a:r>
          </a:p>
          <a:p>
            <a:endParaRPr lang="en-US" dirty="0"/>
          </a:p>
          <a:p>
            <a:endParaRPr lang="en-US" dirty="0"/>
          </a:p>
        </p:txBody>
      </p:sp>
      <p:sp>
        <p:nvSpPr>
          <p:cNvPr id="5" name="Title 1"/>
          <p:cNvSpPr txBox="1">
            <a:spLocks/>
          </p:cNvSpPr>
          <p:nvPr/>
        </p:nvSpPr>
        <p:spPr>
          <a:xfrm>
            <a:off x="609600" y="457200"/>
            <a:ext cx="7620000" cy="769441"/>
          </a:xfrm>
          <a:prstGeom prst="rect">
            <a:avLst/>
          </a:prstGeom>
        </p:spPr>
        <p:txBody>
          <a:bodyPr anchor="t"/>
          <a:lstStyle>
            <a:lvl1pPr algn="l" defTabSz="914400" rtl="0" eaLnBrk="1" latinLnBrk="0" hangingPunct="1">
              <a:spcBef>
                <a:spcPct val="0"/>
              </a:spcBef>
              <a:buNone/>
              <a:defRPr sz="2000" b="1" kern="1200">
                <a:solidFill>
                  <a:schemeClr val="bg1"/>
                </a:solidFill>
                <a:latin typeface="Century Gothic" pitchFamily="34" charset="0"/>
                <a:ea typeface="+mj-ea"/>
                <a:cs typeface="+mj-cs"/>
              </a:defRPr>
            </a:lvl1pPr>
          </a:lstStyle>
          <a:p>
            <a:r>
              <a:rPr lang="en-US" sz="4400" dirty="0">
                <a:solidFill>
                  <a:srgbClr val="D71923"/>
                </a:solidFill>
              </a:rPr>
              <a:t>Sustainable Rating Systems</a:t>
            </a:r>
          </a:p>
        </p:txBody>
      </p:sp>
    </p:spTree>
    <p:extLst>
      <p:ext uri="{BB962C8B-B14F-4D97-AF65-F5344CB8AC3E}">
        <p14:creationId xmlns:p14="http://schemas.microsoft.com/office/powerpoint/2010/main" val="358591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1"/>
            <a:ext cx="7924800" cy="1323427"/>
          </a:xfrm>
          <a:prstGeom prst="rect">
            <a:avLst/>
          </a:prstGeom>
          <a:noFill/>
        </p:spPr>
        <p:txBody>
          <a:bodyPr wrap="square" lIns="91429" tIns="45714" rIns="91429" bIns="45714" rtlCol="0">
            <a:spAutoFit/>
          </a:bodyPr>
          <a:lstStyle/>
          <a:p>
            <a:r>
              <a:rPr lang="en-US" sz="4000" dirty="0">
                <a:solidFill>
                  <a:srgbClr val="817D76"/>
                </a:solidFill>
                <a:latin typeface="Century Gothic" pitchFamily="34" charset="0"/>
              </a:rPr>
              <a:t>How does this play out in the design process?</a:t>
            </a:r>
          </a:p>
        </p:txBody>
      </p:sp>
      <p:grpSp>
        <p:nvGrpSpPr>
          <p:cNvPr id="11" name="Group 10"/>
          <p:cNvGrpSpPr/>
          <p:nvPr/>
        </p:nvGrpSpPr>
        <p:grpSpPr>
          <a:xfrm>
            <a:off x="152400" y="2286000"/>
            <a:ext cx="8839200" cy="2822377"/>
            <a:chOff x="152400" y="3730823"/>
            <a:chExt cx="8839200" cy="2822377"/>
          </a:xfrm>
        </p:grpSpPr>
        <p:grpSp>
          <p:nvGrpSpPr>
            <p:cNvPr id="5" name="Group 4"/>
            <p:cNvGrpSpPr/>
            <p:nvPr/>
          </p:nvGrpSpPr>
          <p:grpSpPr>
            <a:xfrm>
              <a:off x="152400" y="3962400"/>
              <a:ext cx="8839200" cy="2590800"/>
              <a:chOff x="152400" y="2133600"/>
              <a:chExt cx="8839200" cy="2590800"/>
            </a:xfrm>
          </p:grpSpPr>
          <p:graphicFrame>
            <p:nvGraphicFramePr>
              <p:cNvPr id="4" name="Diagram 3"/>
              <p:cNvGraphicFramePr/>
              <p:nvPr>
                <p:extLst/>
              </p:nvPr>
            </p:nvGraphicFramePr>
            <p:xfrm>
              <a:off x="152400" y="2133600"/>
              <a:ext cx="87630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1" name="Group 60"/>
              <p:cNvGrpSpPr/>
              <p:nvPr/>
            </p:nvGrpSpPr>
            <p:grpSpPr>
              <a:xfrm>
                <a:off x="152400" y="4343400"/>
                <a:ext cx="8839200" cy="381000"/>
                <a:chOff x="2133627" y="1654333"/>
                <a:chExt cx="2366181" cy="946472"/>
              </a:xfrm>
            </p:grpSpPr>
            <p:sp>
              <p:nvSpPr>
                <p:cNvPr id="62" name="Chevron 61"/>
                <p:cNvSpPr/>
                <p:nvPr/>
              </p:nvSpPr>
              <p:spPr>
                <a:xfrm>
                  <a:off x="2133627" y="1654333"/>
                  <a:ext cx="2366181" cy="946472"/>
                </a:xfrm>
                <a:prstGeom prst="chevron">
                  <a:avLst/>
                </a:prstGeom>
                <a:solidFill>
                  <a:srgbClr val="00A8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Chevron 4"/>
                <p:cNvSpPr/>
                <p:nvPr/>
              </p:nvSpPr>
              <p:spPr>
                <a:xfrm>
                  <a:off x="2606863" y="1654333"/>
                  <a:ext cx="1419709" cy="946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228">
                    <a:lnSpc>
                      <a:spcPct val="90000"/>
                    </a:lnSpc>
                    <a:spcBef>
                      <a:spcPct val="0"/>
                    </a:spcBef>
                    <a:spcAft>
                      <a:spcPct val="35000"/>
                    </a:spcAft>
                  </a:pPr>
                  <a:r>
                    <a:rPr lang="en-US" sz="1400" b="1" dirty="0"/>
                    <a:t>Progression of Project Timeline / Technical Design</a:t>
                  </a:r>
                </a:p>
              </p:txBody>
            </p:sp>
          </p:grpSp>
        </p:grpSp>
        <p:grpSp>
          <p:nvGrpSpPr>
            <p:cNvPr id="8" name="Group 7"/>
            <p:cNvGrpSpPr/>
            <p:nvPr/>
          </p:nvGrpSpPr>
          <p:grpSpPr>
            <a:xfrm>
              <a:off x="609600" y="3730823"/>
              <a:ext cx="7772400" cy="917377"/>
              <a:chOff x="609600" y="3730823"/>
              <a:chExt cx="7772400" cy="917377"/>
            </a:xfrm>
          </p:grpSpPr>
          <p:sp>
            <p:nvSpPr>
              <p:cNvPr id="13" name="TextBox 12"/>
              <p:cNvSpPr txBox="1"/>
              <p:nvPr/>
            </p:nvSpPr>
            <p:spPr>
              <a:xfrm>
                <a:off x="609600" y="3730823"/>
                <a:ext cx="7772400" cy="307777"/>
              </a:xfrm>
              <a:prstGeom prst="rect">
                <a:avLst/>
              </a:prstGeom>
              <a:solidFill>
                <a:srgbClr val="00A8FF"/>
              </a:solidFill>
            </p:spPr>
            <p:txBody>
              <a:bodyPr wrap="square" rtlCol="0">
                <a:spAutoFit/>
              </a:bodyPr>
              <a:lstStyle/>
              <a:p>
                <a:pPr algn="ctr"/>
                <a:r>
                  <a:rPr lang="en-US" sz="1400" b="1" dirty="0">
                    <a:solidFill>
                      <a:schemeClr val="bg1"/>
                    </a:solidFill>
                  </a:rPr>
                  <a:t>Using Envision Framework as Reference Point</a:t>
                </a:r>
              </a:p>
            </p:txBody>
          </p:sp>
          <p:sp>
            <p:nvSpPr>
              <p:cNvPr id="7" name="Down Arrow 6"/>
              <p:cNvSpPr/>
              <p:nvPr/>
            </p:nvSpPr>
            <p:spPr>
              <a:xfrm>
                <a:off x="990600" y="4114800"/>
                <a:ext cx="228600" cy="533400"/>
              </a:xfrm>
              <a:prstGeom prst="downArrow">
                <a:avLst/>
              </a:pr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410200" y="4114800"/>
                <a:ext cx="228600" cy="533400"/>
              </a:xfrm>
              <a:prstGeom prst="downArrow">
                <a:avLst/>
              </a:pr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276600" y="4114800"/>
                <a:ext cx="228600" cy="533400"/>
              </a:xfrm>
              <a:prstGeom prst="downArrow">
                <a:avLst/>
              </a:pr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7543800" y="4114800"/>
                <a:ext cx="228600" cy="533400"/>
              </a:xfrm>
              <a:prstGeom prst="downArrow">
                <a:avLst/>
              </a:pr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8" name="Elbow Connector 17"/>
          <p:cNvCxnSpPr>
            <a:endCxn id="12" idx="3"/>
          </p:cNvCxnSpPr>
          <p:nvPr/>
        </p:nvCxnSpPr>
        <p:spPr>
          <a:xfrm rot="5400000">
            <a:off x="6474457" y="4653720"/>
            <a:ext cx="1643390" cy="723904"/>
          </a:xfrm>
          <a:prstGeom prst="bentConnector2">
            <a:avLst/>
          </a:prstGeom>
          <a:ln w="31750">
            <a:solidFill>
              <a:srgbClr val="00A8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0" y="5575757"/>
            <a:ext cx="1600200" cy="523220"/>
          </a:xfrm>
          <a:prstGeom prst="rect">
            <a:avLst/>
          </a:prstGeom>
          <a:noFill/>
          <a:ln w="28575">
            <a:solidFill>
              <a:srgbClr val="00A8FF"/>
            </a:solidFill>
            <a:prstDash val="dash"/>
          </a:ln>
        </p:spPr>
        <p:txBody>
          <a:bodyPr wrap="square" rtlCol="0">
            <a:spAutoFit/>
          </a:bodyPr>
          <a:lstStyle/>
          <a:p>
            <a:pPr algn="ctr"/>
            <a:r>
              <a:rPr lang="en-US" sz="1400" b="1" dirty="0"/>
              <a:t>Award Submission</a:t>
            </a:r>
            <a:endParaRPr lang="en-CA" sz="1400" b="1" dirty="0"/>
          </a:p>
        </p:txBody>
      </p:sp>
      <p:sp>
        <p:nvSpPr>
          <p:cNvPr id="21" name="TextBox 20"/>
          <p:cNvSpPr txBox="1"/>
          <p:nvPr/>
        </p:nvSpPr>
        <p:spPr>
          <a:xfrm>
            <a:off x="525780" y="4270177"/>
            <a:ext cx="1158239" cy="369332"/>
          </a:xfrm>
          <a:prstGeom prst="rect">
            <a:avLst/>
          </a:prstGeom>
          <a:noFill/>
        </p:spPr>
        <p:txBody>
          <a:bodyPr wrap="square" rtlCol="0">
            <a:spAutoFit/>
          </a:bodyPr>
          <a:lstStyle/>
          <a:p>
            <a:pPr algn="ctr"/>
            <a:r>
              <a:rPr lang="en-US" b="1" dirty="0"/>
              <a:t>Focus</a:t>
            </a:r>
            <a:endParaRPr lang="en-CA" b="1" dirty="0"/>
          </a:p>
        </p:txBody>
      </p:sp>
      <p:sp>
        <p:nvSpPr>
          <p:cNvPr id="25" name="TextBox 24"/>
          <p:cNvSpPr txBox="1"/>
          <p:nvPr/>
        </p:nvSpPr>
        <p:spPr>
          <a:xfrm>
            <a:off x="2811780" y="4270177"/>
            <a:ext cx="1158239" cy="369332"/>
          </a:xfrm>
          <a:prstGeom prst="rect">
            <a:avLst/>
          </a:prstGeom>
          <a:noFill/>
        </p:spPr>
        <p:txBody>
          <a:bodyPr wrap="square" rtlCol="0">
            <a:spAutoFit/>
          </a:bodyPr>
          <a:lstStyle/>
          <a:p>
            <a:pPr algn="ctr"/>
            <a:r>
              <a:rPr lang="en-US" b="1" dirty="0"/>
              <a:t>Assess</a:t>
            </a:r>
            <a:endParaRPr lang="en-CA" b="1" dirty="0"/>
          </a:p>
        </p:txBody>
      </p:sp>
      <p:sp>
        <p:nvSpPr>
          <p:cNvPr id="26" name="TextBox 25"/>
          <p:cNvSpPr txBox="1"/>
          <p:nvPr/>
        </p:nvSpPr>
        <p:spPr>
          <a:xfrm>
            <a:off x="4796790" y="4270177"/>
            <a:ext cx="1455420" cy="369332"/>
          </a:xfrm>
          <a:prstGeom prst="rect">
            <a:avLst/>
          </a:prstGeom>
          <a:noFill/>
        </p:spPr>
        <p:txBody>
          <a:bodyPr wrap="square" rtlCol="0">
            <a:spAutoFit/>
          </a:bodyPr>
          <a:lstStyle/>
          <a:p>
            <a:pPr algn="ctr"/>
            <a:r>
              <a:rPr lang="en-US" b="1" dirty="0"/>
              <a:t>Innovate</a:t>
            </a:r>
            <a:endParaRPr lang="en-CA" b="1" dirty="0"/>
          </a:p>
        </p:txBody>
      </p:sp>
      <p:sp>
        <p:nvSpPr>
          <p:cNvPr id="28" name="TextBox 27"/>
          <p:cNvSpPr txBox="1"/>
          <p:nvPr/>
        </p:nvSpPr>
        <p:spPr>
          <a:xfrm>
            <a:off x="6739890" y="4250684"/>
            <a:ext cx="1836420" cy="369332"/>
          </a:xfrm>
          <a:prstGeom prst="rect">
            <a:avLst/>
          </a:prstGeom>
          <a:noFill/>
        </p:spPr>
        <p:txBody>
          <a:bodyPr wrap="square" rtlCol="0">
            <a:spAutoFit/>
          </a:bodyPr>
          <a:lstStyle/>
          <a:p>
            <a:pPr algn="ctr"/>
            <a:r>
              <a:rPr lang="en-US" b="1" dirty="0"/>
              <a:t>Communicate</a:t>
            </a:r>
            <a:endParaRPr lang="en-CA" b="1" dirty="0"/>
          </a:p>
        </p:txBody>
      </p:sp>
    </p:spTree>
    <p:extLst>
      <p:ext uri="{BB962C8B-B14F-4D97-AF65-F5344CB8AC3E}">
        <p14:creationId xmlns:p14="http://schemas.microsoft.com/office/powerpoint/2010/main" val="411362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09600" y="1319819"/>
            <a:ext cx="7851749" cy="4014181"/>
            <a:chOff x="609600" y="1319819"/>
            <a:chExt cx="7851749" cy="4014181"/>
          </a:xfrm>
        </p:grpSpPr>
        <p:pic>
          <p:nvPicPr>
            <p:cNvPr id="3" name="Picture 2" descr="Envision_Manual_Updated.pdf - Adobe Acrobat Pro"/>
            <p:cNvPicPr>
              <a:picLocks noChangeAspect="1"/>
            </p:cNvPicPr>
            <p:nvPr/>
          </p:nvPicPr>
          <p:blipFill rotWithShape="1">
            <a:blip r:embed="rId3" cstate="screen">
              <a:extLst>
                <a:ext uri="{28A0092B-C50C-407E-A947-70E740481C1C}">
                  <a14:useLocalDpi xmlns:a14="http://schemas.microsoft.com/office/drawing/2010/main"/>
                </a:ext>
              </a:extLst>
            </a:blip>
            <a:srcRect l="7439" t="25323" r="6694" b="1828"/>
            <a:stretch/>
          </p:blipFill>
          <p:spPr>
            <a:xfrm>
              <a:off x="609600" y="1319819"/>
              <a:ext cx="7851749" cy="4014181"/>
            </a:xfrm>
            <a:prstGeom prst="rect">
              <a:avLst/>
            </a:prstGeom>
          </p:spPr>
        </p:pic>
        <p:pic>
          <p:nvPicPr>
            <p:cNvPr id="4" name="Picture 3" descr="Envision_Manual_Updated.pdf - Adobe Acrobat Pr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2419" y="2765871"/>
              <a:ext cx="7848930" cy="483650"/>
            </a:xfrm>
            <a:prstGeom prst="rect">
              <a:avLst/>
            </a:prstGeom>
          </p:spPr>
        </p:pic>
      </p:grpSp>
      <p:sp>
        <p:nvSpPr>
          <p:cNvPr id="5" name="TextBox 4"/>
          <p:cNvSpPr txBox="1"/>
          <p:nvPr/>
        </p:nvSpPr>
        <p:spPr>
          <a:xfrm>
            <a:off x="6543123" y="1752600"/>
            <a:ext cx="1752601" cy="553986"/>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i="1">
                <a:solidFill>
                  <a:srgbClr val="0000FF"/>
                </a:solidFill>
              </a:defRPr>
            </a:lvl1pPr>
          </a:lstStyle>
          <a:p>
            <a:r>
              <a:rPr lang="en-US" sz="1500" dirty="0">
                <a:solidFill>
                  <a:prstClr val="black"/>
                </a:solidFill>
              </a:rPr>
              <a:t>Purpose of </a:t>
            </a:r>
          </a:p>
          <a:p>
            <a:r>
              <a:rPr lang="en-US" sz="1500" dirty="0">
                <a:solidFill>
                  <a:prstClr val="black"/>
                </a:solidFill>
              </a:rPr>
              <a:t>the credit</a:t>
            </a:r>
          </a:p>
        </p:txBody>
      </p:sp>
      <p:sp>
        <p:nvSpPr>
          <p:cNvPr id="6" name="TextBox 5"/>
          <p:cNvSpPr txBox="1"/>
          <p:nvPr/>
        </p:nvSpPr>
        <p:spPr>
          <a:xfrm>
            <a:off x="6543123" y="2667000"/>
            <a:ext cx="1752601" cy="553986"/>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i="1">
                <a:solidFill>
                  <a:srgbClr val="0000FF"/>
                </a:solidFill>
              </a:defRPr>
            </a:lvl1pPr>
          </a:lstStyle>
          <a:p>
            <a:r>
              <a:rPr lang="en-US" sz="1500" dirty="0">
                <a:solidFill>
                  <a:prstClr val="black"/>
                </a:solidFill>
              </a:rPr>
              <a:t>How the credit will be measured</a:t>
            </a:r>
          </a:p>
        </p:txBody>
      </p:sp>
      <p:cxnSp>
        <p:nvCxnSpPr>
          <p:cNvPr id="8" name="Straight Arrow Connector 7"/>
          <p:cNvCxnSpPr>
            <a:stCxn id="6" idx="1"/>
          </p:cNvCxnSpPr>
          <p:nvPr/>
        </p:nvCxnSpPr>
        <p:spPr>
          <a:xfrm flipH="1">
            <a:off x="5791200" y="2943993"/>
            <a:ext cx="75192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5860736" y="2069224"/>
            <a:ext cx="68238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543122" y="1046214"/>
            <a:ext cx="1752602" cy="553986"/>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i="1">
                <a:solidFill>
                  <a:srgbClr val="0000FF"/>
                </a:solidFill>
              </a:defRPr>
            </a:lvl1pPr>
          </a:lstStyle>
          <a:p>
            <a:r>
              <a:rPr lang="en-US" sz="1500" dirty="0">
                <a:solidFill>
                  <a:prstClr val="black"/>
                </a:solidFill>
              </a:rPr>
              <a:t>Credit number and title</a:t>
            </a:r>
          </a:p>
        </p:txBody>
      </p:sp>
      <p:cxnSp>
        <p:nvCxnSpPr>
          <p:cNvPr id="11" name="Straight Arrow Connector 10"/>
          <p:cNvCxnSpPr/>
          <p:nvPr/>
        </p:nvCxnSpPr>
        <p:spPr>
          <a:xfrm flipH="1">
            <a:off x="5943600" y="1399312"/>
            <a:ext cx="5995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a:xfrm>
            <a:off x="533400" y="381000"/>
            <a:ext cx="8229600" cy="707886"/>
          </a:xfrm>
        </p:spPr>
        <p:txBody>
          <a:bodyPr/>
          <a:lstStyle/>
          <a:p>
            <a:r>
              <a:rPr lang="en-US" dirty="0"/>
              <a:t>Incremental Improvement</a:t>
            </a:r>
            <a:endParaRPr lang="en-CA" dirty="0"/>
          </a:p>
        </p:txBody>
      </p:sp>
      <p:sp>
        <p:nvSpPr>
          <p:cNvPr id="19" name="TextBox 18"/>
          <p:cNvSpPr txBox="1"/>
          <p:nvPr/>
        </p:nvSpPr>
        <p:spPr>
          <a:xfrm>
            <a:off x="310658" y="5548651"/>
            <a:ext cx="1740920" cy="90792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4" rIns="91429" bIns="45714" rtlCol="0">
            <a:spAutoFit/>
          </a:bodyPr>
          <a:lstStyle>
            <a:defPPr>
              <a:defRPr lang="en-US"/>
            </a:defPPr>
            <a:lvl1pPr>
              <a:spcAft>
                <a:spcPts val="600"/>
              </a:spcAft>
              <a:defRPr sz="1600" i="1">
                <a:solidFill>
                  <a:srgbClr val="0000FF"/>
                </a:solidFill>
                <a:latin typeface="Arial Narrow"/>
                <a:cs typeface="Arial Narrow"/>
              </a:defRPr>
            </a:lvl1pPr>
          </a:lstStyle>
          <a:p>
            <a:r>
              <a:rPr lang="en-US" b="1" dirty="0">
                <a:solidFill>
                  <a:prstClr val="black"/>
                </a:solidFill>
              </a:rPr>
              <a:t>IMPROVED</a:t>
            </a:r>
          </a:p>
          <a:p>
            <a:r>
              <a:rPr lang="en-US" dirty="0">
                <a:solidFill>
                  <a:prstClr val="black"/>
                </a:solidFill>
              </a:rPr>
              <a:t>Performance that is above conventional.</a:t>
            </a:r>
          </a:p>
        </p:txBody>
      </p:sp>
      <p:sp>
        <p:nvSpPr>
          <p:cNvPr id="20" name="TextBox 19"/>
          <p:cNvSpPr txBox="1"/>
          <p:nvPr/>
        </p:nvSpPr>
        <p:spPr>
          <a:xfrm>
            <a:off x="1969096" y="5264271"/>
            <a:ext cx="1740920" cy="90792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4" rIns="91429" bIns="45714" rtlCol="0">
            <a:spAutoFit/>
          </a:bodyPr>
          <a:lstStyle>
            <a:defPPr>
              <a:defRPr lang="en-US"/>
            </a:defPPr>
            <a:lvl1pPr>
              <a:spcAft>
                <a:spcPts val="600"/>
              </a:spcAft>
              <a:defRPr sz="1600" i="1">
                <a:solidFill>
                  <a:srgbClr val="0000FF"/>
                </a:solidFill>
                <a:latin typeface="Arial Narrow"/>
                <a:cs typeface="Arial Narrow"/>
              </a:defRPr>
            </a:lvl1pPr>
          </a:lstStyle>
          <a:p>
            <a:pPr marL="0" lvl="1">
              <a:spcAft>
                <a:spcPts val="600"/>
              </a:spcAft>
            </a:pPr>
            <a:r>
              <a:rPr lang="en-US" sz="1600" b="1" i="1" dirty="0">
                <a:solidFill>
                  <a:prstClr val="black"/>
                </a:solidFill>
                <a:latin typeface="Arial Narrow"/>
                <a:cs typeface="Arial Narrow"/>
              </a:rPr>
              <a:t>ENHANCED</a:t>
            </a:r>
          </a:p>
          <a:p>
            <a:pPr marL="0" lvl="1">
              <a:spcAft>
                <a:spcPts val="600"/>
              </a:spcAft>
            </a:pPr>
            <a:r>
              <a:rPr lang="en-US" sz="1600" i="1" dirty="0">
                <a:solidFill>
                  <a:prstClr val="black"/>
                </a:solidFill>
                <a:latin typeface="Arial Narrow"/>
                <a:cs typeface="Arial Narrow"/>
              </a:rPr>
              <a:t>Performance that is on the right track.  </a:t>
            </a:r>
          </a:p>
        </p:txBody>
      </p:sp>
      <p:sp>
        <p:nvSpPr>
          <p:cNvPr id="21" name="TextBox 20"/>
          <p:cNvSpPr txBox="1"/>
          <p:nvPr/>
        </p:nvSpPr>
        <p:spPr>
          <a:xfrm>
            <a:off x="3593080" y="4789450"/>
            <a:ext cx="1740920" cy="1154150"/>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4" rIns="91429" bIns="45714" rtlCol="0">
            <a:spAutoFit/>
          </a:bodyPr>
          <a:lstStyle>
            <a:defPPr>
              <a:defRPr lang="en-US"/>
            </a:defPPr>
            <a:lvl1pPr>
              <a:defRPr i="1">
                <a:solidFill>
                  <a:srgbClr val="0000FF"/>
                </a:solidFill>
              </a:defRPr>
            </a:lvl1pPr>
          </a:lstStyle>
          <a:p>
            <a:pPr marL="0" lvl="1">
              <a:spcAft>
                <a:spcPts val="600"/>
              </a:spcAft>
            </a:pPr>
            <a:r>
              <a:rPr lang="en-US" sz="1600" b="1" i="1" dirty="0">
                <a:solidFill>
                  <a:prstClr val="black"/>
                </a:solidFill>
                <a:latin typeface="Arial Narrow"/>
                <a:cs typeface="Arial Narrow"/>
              </a:rPr>
              <a:t>SUPERIOR</a:t>
            </a:r>
          </a:p>
          <a:p>
            <a:pPr marL="0" lvl="1">
              <a:spcAft>
                <a:spcPts val="600"/>
              </a:spcAft>
            </a:pPr>
            <a:r>
              <a:rPr lang="en-US" sz="1600" i="1" dirty="0">
                <a:solidFill>
                  <a:prstClr val="black"/>
                </a:solidFill>
                <a:latin typeface="Arial Narrow"/>
                <a:cs typeface="Arial Narrow"/>
              </a:rPr>
              <a:t>Performance that is noteworthy but not conserving.  </a:t>
            </a:r>
          </a:p>
        </p:txBody>
      </p:sp>
      <p:sp>
        <p:nvSpPr>
          <p:cNvPr id="22" name="TextBox 21"/>
          <p:cNvSpPr txBox="1"/>
          <p:nvPr/>
        </p:nvSpPr>
        <p:spPr>
          <a:xfrm>
            <a:off x="5269480" y="4484650"/>
            <a:ext cx="1740920" cy="1154150"/>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4" rIns="91429" bIns="45714" rtlCol="0">
            <a:spAutoFit/>
          </a:bodyPr>
          <a:lstStyle>
            <a:defPPr>
              <a:defRPr lang="en-US"/>
            </a:defPPr>
            <a:lvl1pPr>
              <a:defRPr i="1">
                <a:solidFill>
                  <a:srgbClr val="0000FF"/>
                </a:solidFill>
              </a:defRPr>
            </a:lvl1pPr>
          </a:lstStyle>
          <a:p>
            <a:pPr marL="0" lvl="1">
              <a:spcAft>
                <a:spcPts val="600"/>
              </a:spcAft>
            </a:pPr>
            <a:r>
              <a:rPr lang="en-US" sz="1600" b="1" i="1" dirty="0">
                <a:solidFill>
                  <a:prstClr val="black"/>
                </a:solidFill>
                <a:latin typeface="Arial Narrow"/>
                <a:cs typeface="Arial Narrow"/>
              </a:rPr>
              <a:t>CONSERVING</a:t>
            </a:r>
          </a:p>
          <a:p>
            <a:pPr marL="0" lvl="1">
              <a:spcAft>
                <a:spcPts val="600"/>
              </a:spcAft>
            </a:pPr>
            <a:r>
              <a:rPr lang="en-US" sz="1600" i="1" dirty="0">
                <a:solidFill>
                  <a:prstClr val="black"/>
                </a:solidFill>
                <a:latin typeface="Arial Narrow"/>
                <a:cs typeface="Arial Narrow"/>
              </a:rPr>
              <a:t>Performance that achieved zero negative impact. </a:t>
            </a:r>
          </a:p>
        </p:txBody>
      </p:sp>
      <p:sp>
        <p:nvSpPr>
          <p:cNvPr id="23" name="TextBox 22"/>
          <p:cNvSpPr txBox="1"/>
          <p:nvPr/>
        </p:nvSpPr>
        <p:spPr>
          <a:xfrm>
            <a:off x="6800424" y="4179850"/>
            <a:ext cx="1581576" cy="1154150"/>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4" rIns="91429" bIns="45714" rtlCol="0">
            <a:spAutoFit/>
          </a:bodyPr>
          <a:lstStyle>
            <a:defPPr>
              <a:defRPr lang="en-US"/>
            </a:defPPr>
            <a:lvl1pPr>
              <a:defRPr i="1">
                <a:solidFill>
                  <a:srgbClr val="0000FF"/>
                </a:solidFill>
              </a:defRPr>
            </a:lvl1pPr>
          </a:lstStyle>
          <a:p>
            <a:pPr marL="0" lvl="1">
              <a:spcAft>
                <a:spcPts val="600"/>
              </a:spcAft>
            </a:pPr>
            <a:r>
              <a:rPr lang="en-US" sz="1600" b="1" i="1" dirty="0">
                <a:solidFill>
                  <a:prstClr val="black"/>
                </a:solidFill>
                <a:latin typeface="Arial Narrow"/>
                <a:cs typeface="Arial Narrow"/>
              </a:rPr>
              <a:t>RESTORATIVE</a:t>
            </a:r>
          </a:p>
          <a:p>
            <a:pPr marL="0" lvl="1">
              <a:spcAft>
                <a:spcPts val="600"/>
              </a:spcAft>
            </a:pPr>
            <a:r>
              <a:rPr lang="en-US" sz="1600" i="1" dirty="0">
                <a:solidFill>
                  <a:prstClr val="black"/>
                </a:solidFill>
                <a:latin typeface="Arial Narrow"/>
                <a:cs typeface="Arial Narrow"/>
              </a:rPr>
              <a:t>Performance that restores natural or social systems. </a:t>
            </a:r>
          </a:p>
        </p:txBody>
      </p:sp>
      <p:cxnSp>
        <p:nvCxnSpPr>
          <p:cNvPr id="25" name="Straight Arrow Connector 24"/>
          <p:cNvCxnSpPr/>
          <p:nvPr/>
        </p:nvCxnSpPr>
        <p:spPr>
          <a:xfrm flipV="1">
            <a:off x="415636" y="6600727"/>
            <a:ext cx="1768831" cy="12736"/>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173010" y="6302613"/>
            <a:ext cx="0" cy="297090"/>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173010" y="6302612"/>
            <a:ext cx="1693193" cy="1"/>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866203" y="6002615"/>
            <a:ext cx="0" cy="299999"/>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872062" y="6019799"/>
            <a:ext cx="1693193" cy="1"/>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5559396" y="5715000"/>
            <a:ext cx="0" cy="304800"/>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5559396" y="5714998"/>
            <a:ext cx="1614452" cy="2"/>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7173848" y="5434397"/>
            <a:ext cx="0" cy="280603"/>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7173848" y="5434399"/>
            <a:ext cx="1207221" cy="0"/>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2149022" y="6299782"/>
            <a:ext cx="0" cy="297090"/>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2149022" y="6299781"/>
            <a:ext cx="1693193" cy="1"/>
          </a:xfrm>
          <a:prstGeom prst="straightConnector1">
            <a:avLst/>
          </a:prstGeom>
          <a:ln w="44450">
            <a:solidFill>
              <a:schemeClr val="accent1"/>
            </a:solidFill>
            <a:tailEnd type="arrow"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17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462" y="1143000"/>
            <a:ext cx="669338" cy="683257"/>
          </a:xfrm>
          <a:prstGeom prst="rect">
            <a:avLst/>
          </a:prstGeom>
        </p:spPr>
      </p:pic>
      <p:sp>
        <p:nvSpPr>
          <p:cNvPr id="16" name="TextBox 15"/>
          <p:cNvSpPr txBox="1"/>
          <p:nvPr/>
        </p:nvSpPr>
        <p:spPr>
          <a:xfrm>
            <a:off x="609600" y="457200"/>
            <a:ext cx="7924800" cy="707886"/>
          </a:xfrm>
          <a:prstGeom prst="rect">
            <a:avLst/>
          </a:prstGeom>
          <a:noFill/>
        </p:spPr>
        <p:txBody>
          <a:bodyPr wrap="square" rtlCol="0">
            <a:spAutoFit/>
          </a:bodyPr>
          <a:lstStyle/>
          <a:p>
            <a:r>
              <a:rPr lang="en-US" sz="4000" i="1" dirty="0">
                <a:solidFill>
                  <a:srgbClr val="817D76"/>
                </a:solidFill>
                <a:latin typeface="Century Gothic" pitchFamily="34" charset="0"/>
              </a:rPr>
              <a:t>Qualitative</a:t>
            </a:r>
            <a:r>
              <a:rPr lang="en-US" sz="4000" dirty="0">
                <a:solidFill>
                  <a:srgbClr val="817D76"/>
                </a:solidFill>
                <a:latin typeface="Century Gothic" pitchFamily="34" charset="0"/>
              </a:rPr>
              <a:t> credit example</a:t>
            </a:r>
          </a:p>
        </p:txBody>
      </p:sp>
      <p:graphicFrame>
        <p:nvGraphicFramePr>
          <p:cNvPr id="4" name="Table 3"/>
          <p:cNvGraphicFramePr>
            <a:graphicFrameLocks noGrp="1"/>
          </p:cNvGraphicFramePr>
          <p:nvPr>
            <p:extLst/>
          </p:nvPr>
        </p:nvGraphicFramePr>
        <p:xfrm>
          <a:off x="685800" y="1905000"/>
          <a:ext cx="8305800" cy="34747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264160">
                <a:tc gridSpan="2">
                  <a:txBody>
                    <a:bodyPr/>
                    <a:lstStyle/>
                    <a:p>
                      <a:r>
                        <a:rPr lang="en-CA" sz="1600" b="1" i="0" dirty="0">
                          <a:solidFill>
                            <a:schemeClr val="tx1"/>
                          </a:solidFill>
                        </a:rPr>
                        <a:t>Levels of Achievement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CA"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4160">
                <a:tc>
                  <a:txBody>
                    <a:bodyPr/>
                    <a:lstStyle/>
                    <a:p>
                      <a:r>
                        <a:rPr lang="en-US" sz="1600" b="0" i="1" dirty="0">
                          <a:solidFill>
                            <a:schemeClr val="tx1"/>
                          </a:solidFill>
                        </a:rPr>
                        <a:t>Improved (1 pts)</a:t>
                      </a:r>
                      <a:endParaRPr lang="en-CA" sz="1600" b="0" i="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No long-term impacts to existing public space</a:t>
                      </a:r>
                    </a:p>
                    <a:p>
                      <a:endParaRPr lang="en-CA"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US" sz="1600" b="0" i="1" dirty="0">
                          <a:solidFill>
                            <a:schemeClr val="tx1"/>
                          </a:solidFill>
                        </a:rPr>
                        <a:t>Enhanced (3 pts)</a:t>
                      </a:r>
                      <a:endParaRPr lang="en-CA" sz="1600" b="0" i="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No adverse impacts, consideration</a:t>
                      </a:r>
                      <a:r>
                        <a:rPr lang="en-US" sz="1600" b="0" baseline="0" dirty="0">
                          <a:solidFill>
                            <a:schemeClr val="tx1"/>
                          </a:solidFill>
                        </a:rPr>
                        <a:t> given to creation of new public space(s)</a:t>
                      </a:r>
                      <a:endParaRPr lang="en-CA" sz="16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US" sz="1600" b="0" i="1" dirty="0">
                          <a:solidFill>
                            <a:schemeClr val="tx1"/>
                          </a:solidFill>
                        </a:rPr>
                        <a:t>Superior (6 pts)</a:t>
                      </a:r>
                      <a:endParaRPr lang="en-CA" sz="1600" b="0" i="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CA" sz="1600" b="0" dirty="0">
                          <a:solidFill>
                            <a:schemeClr val="tx1"/>
                          </a:solidFill>
                        </a:rPr>
                        <a:t>Identify</a:t>
                      </a:r>
                      <a:r>
                        <a:rPr lang="en-CA" sz="1600" b="0" baseline="0" dirty="0">
                          <a:solidFill>
                            <a:schemeClr val="tx1"/>
                          </a:solidFill>
                        </a:rPr>
                        <a:t> and implement new public space(s) or enhance existing public space(s)</a:t>
                      </a:r>
                      <a:endParaRPr lang="en-CA"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en-US" sz="1600" b="0" i="1" dirty="0">
                          <a:solidFill>
                            <a:schemeClr val="tx1"/>
                          </a:solidFill>
                        </a:rPr>
                        <a:t>Conserving (11 pts)</a:t>
                      </a:r>
                      <a:endParaRPr lang="en-CA" sz="1600" b="0" i="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Creating new public space(s); addition</a:t>
                      </a:r>
                      <a:r>
                        <a:rPr lang="en-US" sz="1600" b="0" baseline="0" dirty="0">
                          <a:solidFill>
                            <a:schemeClr val="tx1"/>
                          </a:solidFill>
                        </a:rPr>
                        <a:t> of recreational facilities to an existing resource; improving access; demonstrated stakeholder satisfaction</a:t>
                      </a:r>
                      <a:endParaRPr lang="en-CA"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r>
                        <a:rPr lang="en-US" sz="1600" b="0" i="1" dirty="0">
                          <a:solidFill>
                            <a:schemeClr val="tx1"/>
                          </a:solidFill>
                        </a:rPr>
                        <a:t>Restorative (13 pts)</a:t>
                      </a:r>
                      <a:endParaRPr lang="en-CA" sz="1600" b="0" i="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Substantial</a:t>
                      </a:r>
                      <a:r>
                        <a:rPr lang="en-US" sz="1600" b="0" baseline="0" dirty="0">
                          <a:solidFill>
                            <a:schemeClr val="tx1"/>
                          </a:solidFill>
                        </a:rPr>
                        <a:t> restoration of existing plazas, parks, recreational areas, or wildlife areas is delivered by the project</a:t>
                      </a:r>
                      <a:endParaRPr lang="en-CA"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7" name="TextBox 16"/>
          <p:cNvSpPr txBox="1"/>
          <p:nvPr/>
        </p:nvSpPr>
        <p:spPr>
          <a:xfrm>
            <a:off x="609600" y="5629870"/>
            <a:ext cx="7696200" cy="923330"/>
          </a:xfrm>
          <a:prstGeom prst="rect">
            <a:avLst/>
          </a:prstGeom>
          <a:noFill/>
        </p:spPr>
        <p:txBody>
          <a:bodyPr wrap="square" rtlCol="0">
            <a:spAutoFit/>
          </a:bodyPr>
          <a:lstStyle/>
          <a:p>
            <a:r>
              <a:rPr lang="en-US" b="1" i="1" dirty="0">
                <a:solidFill>
                  <a:srgbClr val="FF9B26"/>
                </a:solidFill>
              </a:rPr>
              <a:t>Project team must demonstrate the extent to which consideration for new public space(s) was incorporated into the design</a:t>
            </a:r>
          </a:p>
          <a:p>
            <a:endParaRPr lang="en-US" i="1" dirty="0">
              <a:solidFill>
                <a:srgbClr val="75C000"/>
              </a:solidFill>
            </a:endParaRPr>
          </a:p>
        </p:txBody>
      </p:sp>
      <p:sp>
        <p:nvSpPr>
          <p:cNvPr id="10" name="TextBox 9"/>
          <p:cNvSpPr txBox="1"/>
          <p:nvPr/>
        </p:nvSpPr>
        <p:spPr>
          <a:xfrm>
            <a:off x="1447800" y="1340643"/>
            <a:ext cx="7543800" cy="369332"/>
          </a:xfrm>
          <a:prstGeom prst="rect">
            <a:avLst/>
          </a:prstGeom>
          <a:noFill/>
        </p:spPr>
        <p:txBody>
          <a:bodyPr wrap="square" rtlCol="0">
            <a:spAutoFit/>
          </a:bodyPr>
          <a:lstStyle/>
          <a:p>
            <a:r>
              <a:rPr lang="en-US" b="1" dirty="0">
                <a:solidFill>
                  <a:srgbClr val="FF9B26"/>
                </a:solidFill>
              </a:rPr>
              <a:t>Quality of Life—Credit QL3.3: Enhance Public Space</a:t>
            </a:r>
            <a:endParaRPr lang="en-CA" b="1" dirty="0">
              <a:solidFill>
                <a:srgbClr val="FF9B26"/>
              </a:solidFill>
            </a:endParaRPr>
          </a:p>
        </p:txBody>
      </p:sp>
    </p:spTree>
    <p:extLst>
      <p:ext uri="{BB962C8B-B14F-4D97-AF65-F5344CB8AC3E}">
        <p14:creationId xmlns:p14="http://schemas.microsoft.com/office/powerpoint/2010/main" val="70507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09600" y="457200"/>
            <a:ext cx="7924800" cy="707886"/>
          </a:xfrm>
          <a:prstGeom prst="rect">
            <a:avLst/>
          </a:prstGeom>
          <a:noFill/>
        </p:spPr>
        <p:txBody>
          <a:bodyPr wrap="square" rtlCol="0">
            <a:spAutoFit/>
          </a:bodyPr>
          <a:lstStyle/>
          <a:p>
            <a:r>
              <a:rPr lang="en-US" sz="4000" i="1" dirty="0">
                <a:solidFill>
                  <a:srgbClr val="817D76"/>
                </a:solidFill>
                <a:latin typeface="Century Gothic" pitchFamily="34" charset="0"/>
              </a:rPr>
              <a:t>Quantitative</a:t>
            </a:r>
            <a:r>
              <a:rPr lang="en-US" sz="4000" dirty="0">
                <a:solidFill>
                  <a:srgbClr val="817D76"/>
                </a:solidFill>
                <a:latin typeface="Century Gothic" pitchFamily="34" charset="0"/>
              </a:rPr>
              <a:t> credit example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337" y="1143000"/>
            <a:ext cx="454275" cy="685800"/>
          </a:xfrm>
          <a:prstGeom prst="rect">
            <a:avLst/>
          </a:prstGeom>
          <a:noFill/>
        </p:spPr>
      </p:pic>
      <p:sp>
        <p:nvSpPr>
          <p:cNvPr id="8" name="TextBox 7"/>
          <p:cNvSpPr txBox="1"/>
          <p:nvPr/>
        </p:nvSpPr>
        <p:spPr>
          <a:xfrm>
            <a:off x="609601" y="5352871"/>
            <a:ext cx="7696200" cy="1200329"/>
          </a:xfrm>
          <a:prstGeom prst="rect">
            <a:avLst/>
          </a:prstGeom>
          <a:noFill/>
        </p:spPr>
        <p:txBody>
          <a:bodyPr wrap="square" rtlCol="0">
            <a:spAutoFit/>
          </a:bodyPr>
          <a:lstStyle/>
          <a:p>
            <a:r>
              <a:rPr lang="en-US" b="1" i="1" dirty="0">
                <a:solidFill>
                  <a:srgbClr val="75C000"/>
                </a:solidFill>
              </a:rPr>
              <a:t>Project team must demonstrate the extent to which their project preserves greenfields by locating development on greyfield or brownfield sites</a:t>
            </a:r>
          </a:p>
          <a:p>
            <a:endParaRPr lang="en-US" i="1" dirty="0">
              <a:solidFill>
                <a:srgbClr val="75C000"/>
              </a:solidFill>
            </a:endParaRPr>
          </a:p>
        </p:txBody>
      </p:sp>
      <p:graphicFrame>
        <p:nvGraphicFramePr>
          <p:cNvPr id="9" name="Table 8"/>
          <p:cNvGraphicFramePr>
            <a:graphicFrameLocks noGrp="1"/>
          </p:cNvGraphicFramePr>
          <p:nvPr>
            <p:extLst/>
          </p:nvPr>
        </p:nvGraphicFramePr>
        <p:xfrm>
          <a:off x="659332" y="1905000"/>
          <a:ext cx="8332267" cy="3230880"/>
        </p:xfrm>
        <a:graphic>
          <a:graphicData uri="http://schemas.openxmlformats.org/drawingml/2006/table">
            <a:tbl>
              <a:tblPr firstRow="1" bandRow="1">
                <a:tableStyleId>{5C22544A-7EE6-4342-B048-85BDC9FD1C3A}</a:tableStyleId>
              </a:tblPr>
              <a:tblGrid>
                <a:gridCol w="2083868">
                  <a:extLst>
                    <a:ext uri="{9D8B030D-6E8A-4147-A177-3AD203B41FA5}">
                      <a16:colId xmlns:a16="http://schemas.microsoft.com/office/drawing/2014/main" val="20000"/>
                    </a:ext>
                  </a:extLst>
                </a:gridCol>
                <a:gridCol w="6248399">
                  <a:extLst>
                    <a:ext uri="{9D8B030D-6E8A-4147-A177-3AD203B41FA5}">
                      <a16:colId xmlns:a16="http://schemas.microsoft.com/office/drawing/2014/main" val="20001"/>
                    </a:ext>
                  </a:extLst>
                </a:gridCol>
              </a:tblGrid>
              <a:tr h="304800">
                <a:tc gridSpan="2">
                  <a:txBody>
                    <a:bodyPr/>
                    <a:lstStyle/>
                    <a:p>
                      <a:r>
                        <a:rPr lang="en-CA" sz="1600" b="1" dirty="0">
                          <a:solidFill>
                            <a:schemeClr val="tx1"/>
                          </a:solidFill>
                        </a:rPr>
                        <a:t>Levels of Achievement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CA"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586">
                <a:tc>
                  <a:txBody>
                    <a:bodyPr/>
                    <a:lstStyle/>
                    <a:p>
                      <a:r>
                        <a:rPr lang="en-US" sz="1600" b="0" i="1" dirty="0">
                          <a:solidFill>
                            <a:schemeClr val="tx1"/>
                          </a:solidFill>
                        </a:rPr>
                        <a:t>Improved (3 pts)</a:t>
                      </a:r>
                      <a:endParaRPr lang="en-CA" sz="1600" b="0" i="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At least 25% of developed</a:t>
                      </a:r>
                      <a:r>
                        <a:rPr lang="en-US" sz="1600" b="0" baseline="0" dirty="0">
                          <a:solidFill>
                            <a:schemeClr val="tx1"/>
                          </a:solidFill>
                        </a:rPr>
                        <a:t> area to be located on a greyfield</a:t>
                      </a:r>
                    </a:p>
                    <a:p>
                      <a:endParaRPr lang="en-CA"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3586">
                <a:tc>
                  <a:txBody>
                    <a:bodyPr/>
                    <a:lstStyle/>
                    <a:p>
                      <a:r>
                        <a:rPr lang="en-US" sz="1600" b="0" i="1" dirty="0">
                          <a:solidFill>
                            <a:schemeClr val="tx1"/>
                          </a:solidFill>
                        </a:rPr>
                        <a:t>Enhanced (6 pts)</a:t>
                      </a:r>
                      <a:endParaRPr lang="en-CA" sz="1600" b="0" i="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At least 50% of</a:t>
                      </a:r>
                      <a:r>
                        <a:rPr lang="en-US" sz="1600" b="0" baseline="0" dirty="0">
                          <a:solidFill>
                            <a:schemeClr val="tx1"/>
                          </a:solidFill>
                        </a:rPr>
                        <a:t> developed area to be located on a greyfield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6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586">
                <a:tc>
                  <a:txBody>
                    <a:bodyPr/>
                    <a:lstStyle/>
                    <a:p>
                      <a:r>
                        <a:rPr lang="en-US" sz="1600" b="0" i="1" dirty="0">
                          <a:solidFill>
                            <a:schemeClr val="tx1"/>
                          </a:solidFill>
                        </a:rPr>
                        <a:t>Superior (10 pts)</a:t>
                      </a:r>
                      <a:endParaRPr lang="en-CA" sz="1600" b="0" i="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At least 75% of developed</a:t>
                      </a:r>
                      <a:r>
                        <a:rPr lang="en-US" sz="1600" b="0" baseline="0" dirty="0">
                          <a:solidFill>
                            <a:schemeClr val="tx1"/>
                          </a:solidFill>
                        </a:rPr>
                        <a:t> area to be located on a greyfield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586">
                <a:tc>
                  <a:txBody>
                    <a:bodyPr/>
                    <a:lstStyle/>
                    <a:p>
                      <a:r>
                        <a:rPr lang="en-US" sz="1600" b="0" i="1" dirty="0">
                          <a:solidFill>
                            <a:schemeClr val="tx1"/>
                          </a:solidFill>
                        </a:rPr>
                        <a:t>Conserving (15 pts)</a:t>
                      </a:r>
                      <a:endParaRPr lang="en-CA" sz="1600" b="0" i="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100%</a:t>
                      </a:r>
                      <a:r>
                        <a:rPr lang="en-US" sz="1600" b="0" baseline="0" dirty="0">
                          <a:solidFill>
                            <a:schemeClr val="tx1"/>
                          </a:solidFill>
                        </a:rPr>
                        <a:t> of developed area to be located on a greyfield </a:t>
                      </a:r>
                    </a:p>
                    <a:p>
                      <a:endParaRPr lang="en-CA"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3586">
                <a:tc>
                  <a:txBody>
                    <a:bodyPr/>
                    <a:lstStyle/>
                    <a:p>
                      <a:r>
                        <a:rPr lang="en-US" sz="1600" b="0" i="1" dirty="0">
                          <a:solidFill>
                            <a:schemeClr val="tx1"/>
                          </a:solidFill>
                        </a:rPr>
                        <a:t>Restorative (23 pts)</a:t>
                      </a:r>
                      <a:endParaRPr lang="en-CA" sz="1600" b="0" i="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Project to be located on a brownfield (contaminated</a:t>
                      </a:r>
                      <a:r>
                        <a:rPr lang="en-US" sz="1600" b="0" baseline="0" dirty="0">
                          <a:solidFill>
                            <a:schemeClr val="tx1"/>
                          </a:solidFill>
                        </a:rPr>
                        <a:t> site to be remediated)</a:t>
                      </a:r>
                      <a:endParaRPr lang="en-CA" sz="1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0" name="TextBox 9"/>
          <p:cNvSpPr txBox="1"/>
          <p:nvPr/>
        </p:nvSpPr>
        <p:spPr>
          <a:xfrm>
            <a:off x="1219200" y="1307068"/>
            <a:ext cx="6858000" cy="369332"/>
          </a:xfrm>
          <a:prstGeom prst="rect">
            <a:avLst/>
          </a:prstGeom>
          <a:noFill/>
        </p:spPr>
        <p:txBody>
          <a:bodyPr wrap="square" rtlCol="0">
            <a:spAutoFit/>
          </a:bodyPr>
          <a:lstStyle/>
          <a:p>
            <a:r>
              <a:rPr lang="en-US" b="1" dirty="0">
                <a:solidFill>
                  <a:srgbClr val="75C000"/>
                </a:solidFill>
              </a:rPr>
              <a:t>Natural World—Credit NW1.7: Preserve Greenfields</a:t>
            </a:r>
            <a:endParaRPr lang="en-CA" b="1" dirty="0">
              <a:solidFill>
                <a:srgbClr val="75C000"/>
              </a:solidFill>
            </a:endParaRPr>
          </a:p>
        </p:txBody>
      </p:sp>
    </p:spTree>
    <p:extLst>
      <p:ext uri="{BB962C8B-B14F-4D97-AF65-F5344CB8AC3E}">
        <p14:creationId xmlns:p14="http://schemas.microsoft.com/office/powerpoint/2010/main" val="354471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1"/>
            <a:ext cx="8229601" cy="707874"/>
          </a:xfrm>
          <a:prstGeom prst="rect">
            <a:avLst/>
          </a:prstGeom>
          <a:noFill/>
        </p:spPr>
        <p:txBody>
          <a:bodyPr wrap="square" lIns="91429" tIns="45714" rIns="91429" bIns="45714" rtlCol="0">
            <a:spAutoFit/>
          </a:bodyPr>
          <a:lstStyle/>
          <a:p>
            <a:pPr algn="ctr"/>
            <a:r>
              <a:rPr lang="en-US" sz="4000" b="1" dirty="0">
                <a:solidFill>
                  <a:srgbClr val="817D76"/>
                </a:solidFill>
              </a:rPr>
              <a:t>As a Communication Platform</a:t>
            </a:r>
          </a:p>
        </p:txBody>
      </p:sp>
      <p:pic>
        <p:nvPicPr>
          <p:cNvPr id="16" name="Picture 2" descr="\\cd1200-f03\workgroup\1206\_Image Library\Icons\Complete Icon Set\PNGs - colour\ribbon yello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1347" y="2701574"/>
            <a:ext cx="1028415" cy="141322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09600" y="4355068"/>
            <a:ext cx="1811909" cy="1200316"/>
          </a:xfrm>
          <a:prstGeom prst="rect">
            <a:avLst/>
          </a:prstGeom>
        </p:spPr>
        <p:txBody>
          <a:bodyPr wrap="square" lIns="91429" tIns="45714" rIns="91429" bIns="45714">
            <a:spAutoFit/>
          </a:bodyPr>
          <a:lstStyle/>
          <a:p>
            <a:pPr algn="ctr"/>
            <a:r>
              <a:rPr lang="en-US" dirty="0">
                <a:solidFill>
                  <a:srgbClr val="8B8376"/>
                </a:solidFill>
              </a:rPr>
              <a:t>Formal ISI award</a:t>
            </a:r>
          </a:p>
          <a:p>
            <a:pPr algn="ctr"/>
            <a:r>
              <a:rPr lang="en-US" sz="1200" dirty="0">
                <a:solidFill>
                  <a:srgbClr val="8B8376"/>
                </a:solidFill>
              </a:rPr>
              <a:t>available for high-achieving projects</a:t>
            </a:r>
          </a:p>
          <a:p>
            <a:pPr algn="ctr"/>
            <a:endParaRPr lang="en-US" baseline="30000" dirty="0">
              <a:solidFill>
                <a:srgbClr val="8B8376"/>
              </a:solidFill>
            </a:endParaRPr>
          </a:p>
        </p:txBody>
      </p:sp>
      <p:sp>
        <p:nvSpPr>
          <p:cNvPr id="18" name="Rectangle 17"/>
          <p:cNvSpPr/>
          <p:nvPr/>
        </p:nvSpPr>
        <p:spPr>
          <a:xfrm>
            <a:off x="2623883" y="4366736"/>
            <a:ext cx="2010855" cy="738664"/>
          </a:xfrm>
          <a:prstGeom prst="rect">
            <a:avLst/>
          </a:prstGeom>
        </p:spPr>
        <p:txBody>
          <a:bodyPr wrap="square" lIns="91429" tIns="45714" rIns="91429" bIns="45714">
            <a:spAutoFit/>
          </a:bodyPr>
          <a:lstStyle/>
          <a:p>
            <a:pPr algn="ctr"/>
            <a:r>
              <a:rPr lang="en-US" dirty="0">
                <a:solidFill>
                  <a:srgbClr val="817D76"/>
                </a:solidFill>
              </a:rPr>
              <a:t>Boosts PR</a:t>
            </a:r>
            <a:br>
              <a:rPr lang="en-US" dirty="0">
                <a:solidFill>
                  <a:srgbClr val="817D76"/>
                </a:solidFill>
              </a:rPr>
            </a:br>
            <a:r>
              <a:rPr lang="en-US" sz="1200" dirty="0">
                <a:solidFill>
                  <a:srgbClr val="8B8376"/>
                </a:solidFill>
              </a:rPr>
              <a:t>reputation, and the prestige of the project</a:t>
            </a:r>
          </a:p>
        </p:txBody>
      </p:sp>
      <p:sp>
        <p:nvSpPr>
          <p:cNvPr id="19" name="Rectangle 18"/>
          <p:cNvSpPr/>
          <p:nvPr/>
        </p:nvSpPr>
        <p:spPr>
          <a:xfrm>
            <a:off x="4724401" y="4343401"/>
            <a:ext cx="2010855" cy="1015663"/>
          </a:xfrm>
          <a:prstGeom prst="rect">
            <a:avLst/>
          </a:prstGeom>
        </p:spPr>
        <p:txBody>
          <a:bodyPr wrap="square" lIns="91429" tIns="45714" rIns="91429" bIns="45714">
            <a:spAutoFit/>
          </a:bodyPr>
          <a:lstStyle/>
          <a:p>
            <a:pPr algn="ctr"/>
            <a:r>
              <a:rPr lang="en-US" dirty="0">
                <a:solidFill>
                  <a:srgbClr val="817D76"/>
                </a:solidFill>
              </a:rPr>
              <a:t>Justifies &amp; Validates</a:t>
            </a:r>
            <a:br>
              <a:rPr lang="en-US" dirty="0">
                <a:solidFill>
                  <a:srgbClr val="817D76"/>
                </a:solidFill>
              </a:rPr>
            </a:br>
            <a:r>
              <a:rPr lang="en-US" sz="1200" dirty="0">
                <a:solidFill>
                  <a:srgbClr val="8B8376"/>
                </a:solidFill>
              </a:rPr>
              <a:t>commitments to sustainability</a:t>
            </a:r>
          </a:p>
        </p:txBody>
      </p:sp>
      <p:sp>
        <p:nvSpPr>
          <p:cNvPr id="20" name="Rectangle 19"/>
          <p:cNvSpPr/>
          <p:nvPr/>
        </p:nvSpPr>
        <p:spPr>
          <a:xfrm>
            <a:off x="6675946" y="4366736"/>
            <a:ext cx="2010855" cy="738664"/>
          </a:xfrm>
          <a:prstGeom prst="rect">
            <a:avLst/>
          </a:prstGeom>
        </p:spPr>
        <p:txBody>
          <a:bodyPr wrap="square" lIns="91429" tIns="45714" rIns="91429" bIns="45714">
            <a:spAutoFit/>
          </a:bodyPr>
          <a:lstStyle/>
          <a:p>
            <a:pPr algn="ctr"/>
            <a:r>
              <a:rPr lang="en-US" dirty="0">
                <a:solidFill>
                  <a:srgbClr val="817D76"/>
                </a:solidFill>
              </a:rPr>
              <a:t>Encourages</a:t>
            </a:r>
            <a:br>
              <a:rPr lang="en-US" dirty="0">
                <a:solidFill>
                  <a:srgbClr val="817D76"/>
                </a:solidFill>
              </a:rPr>
            </a:br>
            <a:r>
              <a:rPr lang="en-US" sz="1200" dirty="0">
                <a:solidFill>
                  <a:srgbClr val="8B8376"/>
                </a:solidFill>
              </a:rPr>
              <a:t>community and stakeholder buy-in</a:t>
            </a:r>
          </a:p>
        </p:txBody>
      </p:sp>
      <p:pic>
        <p:nvPicPr>
          <p:cNvPr id="22" name="Picture 5" descr="\\cd1200-f03\workgroup\1206\_Image Library\Icons\Complete Icon Set\PNGs - colour\Leaf_gree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49762" y="2731754"/>
            <a:ext cx="854006" cy="13830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d1200-f03\workgroup\1206\_Image Library\Icons\Complete Icon Set\PNGs - colour\arrow down_orang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a:off x="3124201" y="2764218"/>
            <a:ext cx="956800" cy="12743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d1200-f03\workgroup\1206\_Image Library\Icons\Complete Icon Set\PNGs - colour\people_celebratory blu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7239" y="2764218"/>
            <a:ext cx="1046162" cy="12743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95350" y="1447800"/>
            <a:ext cx="7353300" cy="461665"/>
          </a:xfrm>
          <a:prstGeom prst="rect">
            <a:avLst/>
          </a:prstGeom>
          <a:noFill/>
        </p:spPr>
        <p:txBody>
          <a:bodyPr wrap="square" rtlCol="0">
            <a:spAutoFit/>
          </a:bodyPr>
          <a:lstStyle/>
          <a:p>
            <a:pPr algn="ctr"/>
            <a:r>
              <a:rPr lang="en-US" sz="2400" b="1" dirty="0">
                <a:solidFill>
                  <a:srgbClr val="00A8FF"/>
                </a:solidFill>
              </a:rPr>
              <a:t>Opportunity to engage public and stakeholders</a:t>
            </a:r>
            <a:endParaRPr lang="en-CA" sz="2400" b="1" dirty="0">
              <a:solidFill>
                <a:srgbClr val="00A8FF"/>
              </a:solidFill>
            </a:endParaRPr>
          </a:p>
        </p:txBody>
      </p:sp>
    </p:spTree>
    <p:extLst>
      <p:ext uri="{BB962C8B-B14F-4D97-AF65-F5344CB8AC3E}">
        <p14:creationId xmlns:p14="http://schemas.microsoft.com/office/powerpoint/2010/main" val="14112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12954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 name="Title 1"/>
          <p:cNvSpPr>
            <a:spLocks noGrp="1"/>
          </p:cNvSpPr>
          <p:nvPr>
            <p:ph type="title"/>
          </p:nvPr>
        </p:nvSpPr>
        <p:spPr>
          <a:xfrm>
            <a:off x="533400" y="511314"/>
            <a:ext cx="8153400" cy="707886"/>
          </a:xfrm>
        </p:spPr>
        <p:txBody>
          <a:bodyPr/>
          <a:lstStyle/>
          <a:p>
            <a:r>
              <a:rPr lang="en-US" dirty="0"/>
              <a:t>Envision in Action</a:t>
            </a:r>
          </a:p>
        </p:txBody>
      </p:sp>
    </p:spTree>
    <p:extLst>
      <p:ext uri="{BB962C8B-B14F-4D97-AF65-F5344CB8AC3E}">
        <p14:creationId xmlns:p14="http://schemas.microsoft.com/office/powerpoint/2010/main" val="345547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bcteach.com/maps/images/usacan58.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3013" y="76200"/>
            <a:ext cx="6657975" cy="6219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evelstokechamber.com/assets/city-of-revelstoke-logo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4200" y="2869121"/>
            <a:ext cx="533955"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outhfraser.ca/joomla/images/articles/links/Link-Port-Metro-Vancouver.png?lbisphpreq=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73528" y="3514414"/>
            <a:ext cx="15240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en/thumb/1/15/Metrovancouver.svg/1280px-Metrovancouver.sv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93334" y="3014332"/>
            <a:ext cx="588156"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iwc.ca/sites/all/files/sponsor/CoSurrey%20logo.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93066" y="3514414"/>
            <a:ext cx="80682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stm.info/sites/default/files/affairespubliques/ressourcesmedias/ap_logostm_coulrvb.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302519" y="3505200"/>
            <a:ext cx="554667"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lambtonshores.ca/images/structure/bg-logo.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67401" y="3787284"/>
            <a:ext cx="408111"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upload.wikimedia.org/wikipedia/commons/8/80/Seal_of_Atlanta.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927004" y="5157156"/>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underconsideration.com/brandnew/archives/fdot_logo.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55742" t="23318" r="4176" b="23333"/>
          <a:stretch/>
        </p:blipFill>
        <p:spPr bwMode="auto">
          <a:xfrm>
            <a:off x="6127275" y="5756696"/>
            <a:ext cx="578006" cy="32004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upload.wikimedia.org/wikipedia/commons/8/87/Seal_of_Los_Angeles_County,_California_(2004-2014).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514600" y="497485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pbs.twimg.com/profile_images/540632928665870337/lc--UtlQ.jpe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331720" y="5386333"/>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trwd.com/app_themes/trwdmain/images/logo_no_text.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439936" y="5482376"/>
            <a:ext cx="690529"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www.osha.gov/dcsp/alliances/regional/reg2/ddc.gif"/>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731160" y="4124863"/>
            <a:ext cx="588206"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edunford\Downloads\logo.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775030" y="5459516"/>
            <a:ext cx="5646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www.alaskacenters.gov/images/ADFG_logo-200x200.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167819" y="1524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s://upload.wikimedia.org/wikipedia/en/b/ba/Nashvillesea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721831" y="466545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http://www.placer.ca.gov/images/2015/pc-seal-color-web.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874471" y="4563373"/>
            <a:ext cx="365759" cy="36576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06339" y="6296026"/>
            <a:ext cx="3451816" cy="369332"/>
          </a:xfrm>
          <a:prstGeom prst="rect">
            <a:avLst/>
          </a:prstGeom>
          <a:noFill/>
        </p:spPr>
        <p:txBody>
          <a:bodyPr wrap="square" rtlCol="0">
            <a:spAutoFit/>
          </a:bodyPr>
          <a:lstStyle/>
          <a:p>
            <a:r>
              <a:rPr lang="en-US" b="1" dirty="0">
                <a:solidFill>
                  <a:srgbClr val="00A8FF"/>
                </a:solidFill>
              </a:rPr>
              <a:t>A Representative Sample…</a:t>
            </a:r>
            <a:endParaRPr lang="en-CA" b="1" dirty="0">
              <a:solidFill>
                <a:srgbClr val="00A8FF"/>
              </a:solidFill>
            </a:endParaRPr>
          </a:p>
        </p:txBody>
      </p:sp>
      <p:pic>
        <p:nvPicPr>
          <p:cNvPr id="1063" name="Picture 39" descr="https://upload.wikimedia.org/wikipedia/commons/e/e9/PortlandGELogo.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186815" y="3825240"/>
            <a:ext cx="47134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http://static.routesonline.com/images/cached/organisation-8210-scaled-300x130.jp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640533" y="4225143"/>
            <a:ext cx="486742"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https://upload.wikimedia.org/wikipedia/en/5/5a/Los_Angeles_County_Department_of_Public_Works_seal.png"/>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031768" y="5020573"/>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73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03864" y="5486400"/>
            <a:ext cx="2544936"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454716" y="274320"/>
            <a:ext cx="8460683" cy="640080"/>
          </a:xfrm>
          <a:prstGeom prst="rect">
            <a:avLst/>
          </a:prstGeom>
          <a:noFill/>
        </p:spPr>
        <p:txBody>
          <a:bodyPr wrap="square" rtlCol="0" anchor="t">
            <a:normAutofit lnSpcReduction="10000"/>
          </a:bodyPr>
          <a:lstStyle>
            <a:lvl1pPr>
              <a:spcBef>
                <a:spcPct val="0"/>
              </a:spcBef>
              <a:buNone/>
              <a:defRPr lang="en-US" sz="4000" dirty="0" smtClean="0">
                <a:solidFill>
                  <a:srgbClr val="8B8376"/>
                </a:solidFill>
                <a:latin typeface="Century Gothic" pitchFamily="34" charset="0"/>
              </a:defRPr>
            </a:lvl1pPr>
          </a:lstStyle>
          <a:p>
            <a:r>
              <a:rPr lang="en-US" dirty="0"/>
              <a:t>Select Certified Projects</a:t>
            </a:r>
          </a:p>
        </p:txBody>
      </p:sp>
      <p:graphicFrame>
        <p:nvGraphicFramePr>
          <p:cNvPr id="7" name="Diagram 6"/>
          <p:cNvGraphicFramePr/>
          <p:nvPr>
            <p:extLst/>
          </p:nvPr>
        </p:nvGraphicFramePr>
        <p:xfrm>
          <a:off x="829253" y="1447800"/>
          <a:ext cx="37338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00025" y="1066800"/>
            <a:ext cx="5286375" cy="457200"/>
          </a:xfrm>
          <a:prstGeom prst="rect">
            <a:avLst/>
          </a:prstGeom>
          <a:noFill/>
        </p:spPr>
        <p:txBody>
          <a:bodyPr wrap="square" rtlCol="0" anchor="t" anchorCtr="0">
            <a:noAutofit/>
          </a:bodyPr>
          <a:lstStyle/>
          <a:p>
            <a:r>
              <a:rPr lang="en-US" b="1" i="1" dirty="0">
                <a:solidFill>
                  <a:schemeClr val="tx2"/>
                </a:solidFill>
                <a:latin typeface="Century Gothic" pitchFamily="34" charset="0"/>
              </a:rPr>
              <a:t>LA County Sun Valley Watershed</a:t>
            </a:r>
            <a:endParaRPr lang="en-US" b="1" dirty="0">
              <a:solidFill>
                <a:schemeClr val="tx2"/>
              </a:solidFill>
              <a:latin typeface="Century Gothic" pitchFamily="34" charset="0"/>
            </a:endParaRPr>
          </a:p>
          <a:p>
            <a:endParaRPr lang="en-US" dirty="0">
              <a:solidFill>
                <a:schemeClr val="tx2"/>
              </a:solidFill>
              <a:latin typeface="Century Gothic" pitchFamily="34" charset="0"/>
            </a:endParaRPr>
          </a:p>
        </p:txBody>
      </p:sp>
      <p:sp>
        <p:nvSpPr>
          <p:cNvPr id="8" name="TextBox 7"/>
          <p:cNvSpPr txBox="1"/>
          <p:nvPr/>
        </p:nvSpPr>
        <p:spPr>
          <a:xfrm>
            <a:off x="-609600" y="6019800"/>
            <a:ext cx="5604427" cy="640080"/>
          </a:xfrm>
          <a:prstGeom prst="rect">
            <a:avLst/>
          </a:prstGeom>
          <a:noFill/>
        </p:spPr>
        <p:txBody>
          <a:bodyPr wrap="square" rtlCol="0">
            <a:noAutofit/>
          </a:bodyPr>
          <a:lstStyle/>
          <a:p>
            <a:pPr algn="ctr"/>
            <a:r>
              <a:rPr lang="en-US" b="1" i="1" dirty="0">
                <a:solidFill>
                  <a:schemeClr val="tx2"/>
                </a:solidFill>
                <a:latin typeface="Century Gothic" pitchFamily="34" charset="0"/>
              </a:rPr>
              <a:t>WJ Hernandez Sport Fish Hatchery</a:t>
            </a:r>
          </a:p>
        </p:txBody>
      </p:sp>
      <p:graphicFrame>
        <p:nvGraphicFramePr>
          <p:cNvPr id="11" name="Diagram 10"/>
          <p:cNvGraphicFramePr/>
          <p:nvPr>
            <p:extLst/>
          </p:nvPr>
        </p:nvGraphicFramePr>
        <p:xfrm>
          <a:off x="838200" y="3657600"/>
          <a:ext cx="37338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4191000" y="1066800"/>
            <a:ext cx="5425728" cy="640080"/>
          </a:xfrm>
          <a:prstGeom prst="rect">
            <a:avLst/>
          </a:prstGeom>
          <a:noFill/>
        </p:spPr>
        <p:txBody>
          <a:bodyPr wrap="square" rtlCol="0" anchor="t" anchorCtr="0">
            <a:noAutofit/>
          </a:bodyPr>
          <a:lstStyle>
            <a:defPPr>
              <a:defRPr lang="en-US"/>
            </a:defPPr>
            <a:lvl1pPr>
              <a:defRPr sz="2000" b="1" i="1">
                <a:solidFill>
                  <a:srgbClr val="00A8FF"/>
                </a:solidFill>
                <a:latin typeface="Century Gothic" pitchFamily="34" charset="0"/>
              </a:defRPr>
            </a:lvl1pPr>
          </a:lstStyle>
          <a:p>
            <a:pPr algn="ctr"/>
            <a:r>
              <a:rPr lang="en-US" sz="1800" dirty="0">
                <a:solidFill>
                  <a:schemeClr val="tx2"/>
                </a:solidFill>
              </a:rPr>
              <a:t>South Los Angeles Wetland Park</a:t>
            </a:r>
          </a:p>
        </p:txBody>
      </p:sp>
      <p:graphicFrame>
        <p:nvGraphicFramePr>
          <p:cNvPr id="13" name="Diagram 12"/>
          <p:cNvGraphicFramePr/>
          <p:nvPr>
            <p:extLst/>
          </p:nvPr>
        </p:nvGraphicFramePr>
        <p:xfrm>
          <a:off x="4495800" y="1447800"/>
          <a:ext cx="3733800" cy="228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TextBox 13"/>
          <p:cNvSpPr txBox="1"/>
          <p:nvPr/>
        </p:nvSpPr>
        <p:spPr>
          <a:xfrm>
            <a:off x="4343400" y="6019800"/>
            <a:ext cx="4953000" cy="640080"/>
          </a:xfrm>
          <a:prstGeom prst="rect">
            <a:avLst/>
          </a:prstGeom>
          <a:noFill/>
        </p:spPr>
        <p:txBody>
          <a:bodyPr wrap="square" rtlCol="0">
            <a:noAutofit/>
          </a:bodyPr>
          <a:lstStyle>
            <a:defPPr>
              <a:defRPr lang="en-US"/>
            </a:defPPr>
            <a:lvl1pPr algn="ctr">
              <a:defRPr sz="2000" b="1" i="1">
                <a:solidFill>
                  <a:srgbClr val="00A8FF"/>
                </a:solidFill>
                <a:latin typeface="Century Gothic" pitchFamily="34" charset="0"/>
              </a:defRPr>
            </a:lvl1pPr>
          </a:lstStyle>
          <a:p>
            <a:r>
              <a:rPr lang="en-US" sz="1800" dirty="0">
                <a:solidFill>
                  <a:schemeClr val="tx2"/>
                </a:solidFill>
              </a:rPr>
              <a:t>Tarrant Regional Water District Pipeline</a:t>
            </a:r>
          </a:p>
        </p:txBody>
      </p:sp>
      <p:graphicFrame>
        <p:nvGraphicFramePr>
          <p:cNvPr id="15" name="Diagram 14"/>
          <p:cNvGraphicFramePr/>
          <p:nvPr>
            <p:extLst/>
          </p:nvPr>
        </p:nvGraphicFramePr>
        <p:xfrm>
          <a:off x="4495800" y="3657600"/>
          <a:ext cx="3733800" cy="2286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3443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076825" cy="6858000"/>
          </a:xfrm>
          <a:prstGeom prst="rect">
            <a:avLst/>
          </a:prstGeom>
        </p:spPr>
      </p:pic>
      <p:sp>
        <p:nvSpPr>
          <p:cNvPr id="4" name="Content Placeholder 3"/>
          <p:cNvSpPr>
            <a:spLocks noGrp="1"/>
          </p:cNvSpPr>
          <p:nvPr>
            <p:ph type="body" sz="quarter" idx="19"/>
          </p:nvPr>
        </p:nvSpPr>
        <p:spPr>
          <a:xfrm>
            <a:off x="5410200" y="2667000"/>
            <a:ext cx="3581400" cy="3352800"/>
          </a:xfrm>
        </p:spPr>
        <p:txBody>
          <a:bodyPr>
            <a:noAutofit/>
          </a:bodyPr>
          <a:lstStyle/>
          <a:p>
            <a:pPr marL="0" indent="0">
              <a:buNone/>
            </a:pPr>
            <a:r>
              <a:rPr lang="en-US" sz="2400" dirty="0"/>
              <a:t>Challenge</a:t>
            </a:r>
          </a:p>
          <a:p>
            <a:pPr marL="0" indent="0">
              <a:buNone/>
            </a:pPr>
            <a:endParaRPr lang="en-US" sz="2000" dirty="0"/>
          </a:p>
          <a:p>
            <a:pPr marL="0" indent="0">
              <a:buNone/>
            </a:pPr>
            <a:r>
              <a:rPr lang="en-US" sz="2000" b="0" dirty="0">
                <a:solidFill>
                  <a:srgbClr val="8B8376"/>
                </a:solidFill>
              </a:rPr>
              <a:t>Designing an innovative wastewater plant that meets current and future needs, addresses environmental and social concerns, while being affordable.</a:t>
            </a:r>
          </a:p>
        </p:txBody>
      </p:sp>
      <p:sp>
        <p:nvSpPr>
          <p:cNvPr id="6" name="Title 1"/>
          <p:cNvSpPr txBox="1">
            <a:spLocks/>
          </p:cNvSpPr>
          <p:nvPr/>
        </p:nvSpPr>
        <p:spPr>
          <a:xfrm>
            <a:off x="5410200" y="274638"/>
            <a:ext cx="3886200" cy="2139047"/>
          </a:xfrm>
          <a:prstGeom prst="rect">
            <a:avLst/>
          </a:prstGeom>
          <a:noFill/>
        </p:spPr>
        <p:txBody>
          <a:bodyPr wrap="square" rtlCol="0" anchor="t">
            <a:spAutoFit/>
          </a:bodyPr>
          <a:lstStyle>
            <a:lvl1pPr marL="0" algn="l" defTabSz="914400" rtl="0" eaLnBrk="1" latinLnBrk="0" hangingPunct="1">
              <a:spcBef>
                <a:spcPct val="0"/>
              </a:spcBef>
              <a:buNone/>
              <a:defRPr lang="en-US" sz="4000" kern="1200" dirty="0" smtClean="0">
                <a:solidFill>
                  <a:srgbClr val="8B8376"/>
                </a:solidFill>
                <a:latin typeface="Century Gothic" pitchFamily="34" charset="0"/>
                <a:ea typeface="+mn-ea"/>
                <a:cs typeface="+mn-cs"/>
              </a:defRPr>
            </a:lvl1pPr>
          </a:lstStyle>
          <a:p>
            <a:r>
              <a:t>Envision is Being Used</a:t>
            </a:r>
          </a:p>
          <a:p>
            <a:endParaRPr sz="2500" b="1"/>
          </a:p>
          <a:p>
            <a:r>
              <a:rPr sz="2800" b="1"/>
              <a:t>Grand Bend WWTF</a:t>
            </a:r>
          </a:p>
        </p:txBody>
      </p:sp>
    </p:spTree>
    <p:extLst>
      <p:ext uri="{BB962C8B-B14F-4D97-AF65-F5344CB8AC3E}">
        <p14:creationId xmlns:p14="http://schemas.microsoft.com/office/powerpoint/2010/main" val="270490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9"/>
          </p:nvPr>
        </p:nvSpPr>
        <p:spPr>
          <a:xfrm>
            <a:off x="490728" y="1598077"/>
            <a:ext cx="8153400" cy="990600"/>
          </a:xfrm>
        </p:spPr>
        <p:txBody>
          <a:bodyPr>
            <a:normAutofit/>
          </a:bodyPr>
          <a:lstStyle/>
          <a:p>
            <a:pPr marL="0" indent="0">
              <a:buNone/>
            </a:pPr>
            <a:r>
              <a:rPr lang="en-US" sz="2400" dirty="0"/>
              <a:t>Solution</a:t>
            </a:r>
          </a:p>
          <a:p>
            <a:pPr marL="0" indent="0">
              <a:buNone/>
            </a:pPr>
            <a:r>
              <a:rPr lang="en-US" sz="2400" b="0" dirty="0">
                <a:solidFill>
                  <a:srgbClr val="8B8376"/>
                </a:solidFill>
              </a:rPr>
              <a:t>Used Envision as a design aide to:</a:t>
            </a:r>
          </a:p>
        </p:txBody>
      </p:sp>
      <p:sp>
        <p:nvSpPr>
          <p:cNvPr id="6" name="Title 1"/>
          <p:cNvSpPr txBox="1">
            <a:spLocks/>
          </p:cNvSpPr>
          <p:nvPr/>
        </p:nvSpPr>
        <p:spPr>
          <a:xfrm>
            <a:off x="457200" y="274638"/>
            <a:ext cx="7772400" cy="1323439"/>
          </a:xfrm>
          <a:prstGeom prst="rect">
            <a:avLst/>
          </a:prstGeom>
          <a:noFill/>
        </p:spPr>
        <p:txBody>
          <a:bodyPr wrap="square" rtlCol="0" anchor="t">
            <a:spAutoFit/>
          </a:bodyPr>
          <a:lstStyle>
            <a:lvl1pPr marL="0" algn="l" defTabSz="914400" rtl="0" eaLnBrk="1" latinLnBrk="0" hangingPunct="1">
              <a:spcBef>
                <a:spcPct val="0"/>
              </a:spcBef>
              <a:buNone/>
              <a:defRPr lang="en-US" sz="4000" kern="1200" dirty="0" smtClean="0">
                <a:solidFill>
                  <a:srgbClr val="8B8376"/>
                </a:solidFill>
                <a:latin typeface="Century Gothic" pitchFamily="34" charset="0"/>
                <a:ea typeface="+mn-ea"/>
                <a:cs typeface="+mn-cs"/>
              </a:defRPr>
            </a:lvl1pPr>
          </a:lstStyle>
          <a:p>
            <a:r>
              <a:t>Framework Example - </a:t>
            </a:r>
            <a:br/>
            <a:r>
              <a:t>Grand Bend WWTF</a:t>
            </a:r>
            <a:endParaRPr/>
          </a:p>
        </p:txBody>
      </p:sp>
      <p:pic>
        <p:nvPicPr>
          <p:cNvPr id="10242" name="Picture 2" descr="\\cd1200-f03\workgroup\1206\_Image Library\Icons\Complete Icon Set\PNGs - colour\tree_gree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1179" y="2821493"/>
            <a:ext cx="1152525" cy="17986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12258" y="4848254"/>
            <a:ext cx="2410366" cy="923330"/>
          </a:xfrm>
          <a:prstGeom prst="rect">
            <a:avLst/>
          </a:prstGeom>
        </p:spPr>
        <p:txBody>
          <a:bodyPr wrap="square">
            <a:spAutoFit/>
          </a:bodyPr>
          <a:lstStyle/>
          <a:p>
            <a:pPr algn="ctr"/>
            <a:r>
              <a:rPr lang="en-US" dirty="0">
                <a:solidFill>
                  <a:srgbClr val="817D76"/>
                </a:solidFill>
              </a:rPr>
              <a:t>Address environmental/</a:t>
            </a:r>
            <a:br>
              <a:rPr lang="en-US" dirty="0">
                <a:solidFill>
                  <a:srgbClr val="817D76"/>
                </a:solidFill>
              </a:rPr>
            </a:br>
            <a:r>
              <a:rPr lang="en-US" dirty="0">
                <a:solidFill>
                  <a:srgbClr val="817D76"/>
                </a:solidFill>
              </a:rPr>
              <a:t>social challenges</a:t>
            </a:r>
            <a:endParaRPr lang="en-US" sz="1200" dirty="0">
              <a:solidFill>
                <a:srgbClr val="8B8376"/>
              </a:solidFill>
            </a:endParaRPr>
          </a:p>
        </p:txBody>
      </p:sp>
      <p:pic>
        <p:nvPicPr>
          <p:cNvPr id="10243" name="Picture 3" descr="\\cd1200-f03\workgroup\1206\_Image Library\Icons\Complete Icon Set\PNGs - colour\wrench_yellow.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5250" y="2873881"/>
            <a:ext cx="825467" cy="16891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52800" y="4848254"/>
            <a:ext cx="2410366" cy="923330"/>
          </a:xfrm>
          <a:prstGeom prst="rect">
            <a:avLst/>
          </a:prstGeom>
        </p:spPr>
        <p:txBody>
          <a:bodyPr wrap="square">
            <a:spAutoFit/>
          </a:bodyPr>
          <a:lstStyle/>
          <a:p>
            <a:pPr algn="ctr"/>
            <a:r>
              <a:rPr lang="en-US" dirty="0">
                <a:solidFill>
                  <a:srgbClr val="817D76"/>
                </a:solidFill>
              </a:rPr>
              <a:t>Improve design performance and resiliency</a:t>
            </a:r>
          </a:p>
        </p:txBody>
      </p:sp>
      <p:pic>
        <p:nvPicPr>
          <p:cNvPr id="10245" name="Picture 5" descr="\\cd1200-f03\workgroup\1206\_Image Library\Icons\Complete Icon Set\PNGs - colour\dollar sign_blu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94998" y="3004056"/>
            <a:ext cx="858838" cy="16160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5819234" y="4848254"/>
            <a:ext cx="2410366" cy="923330"/>
            <a:chOff x="5015436" y="5562600"/>
            <a:chExt cx="2410366" cy="923330"/>
          </a:xfrm>
        </p:grpSpPr>
        <p:sp>
          <p:nvSpPr>
            <p:cNvPr id="11" name="Rectangle 10"/>
            <p:cNvSpPr/>
            <p:nvPr/>
          </p:nvSpPr>
          <p:spPr>
            <a:xfrm>
              <a:off x="5015436" y="5562600"/>
              <a:ext cx="2410366" cy="923330"/>
            </a:xfrm>
            <a:prstGeom prst="rect">
              <a:avLst/>
            </a:prstGeom>
          </p:spPr>
          <p:txBody>
            <a:bodyPr wrap="square">
              <a:spAutoFit/>
            </a:bodyPr>
            <a:lstStyle/>
            <a:p>
              <a:pPr algn="ctr"/>
              <a:r>
                <a:rPr lang="en-US" dirty="0">
                  <a:solidFill>
                    <a:srgbClr val="817D76"/>
                  </a:solidFill>
                </a:rPr>
                <a:t>Cut facility cost by $9 million </a:t>
              </a:r>
              <a:br>
                <a:rPr lang="en-US" dirty="0">
                  <a:solidFill>
                    <a:srgbClr val="817D76"/>
                  </a:solidFill>
                </a:rPr>
              </a:br>
              <a:r>
                <a:rPr lang="en-US" dirty="0">
                  <a:solidFill>
                    <a:srgbClr val="817D76"/>
                  </a:solidFill>
                </a:rPr>
                <a:t>($25M     $16M)</a:t>
              </a:r>
            </a:p>
          </p:txBody>
        </p:sp>
        <p:cxnSp>
          <p:nvCxnSpPr>
            <p:cNvPr id="17" name="Straight Arrow Connector 16"/>
            <p:cNvCxnSpPr/>
            <p:nvPr/>
          </p:nvCxnSpPr>
          <p:spPr>
            <a:xfrm>
              <a:off x="6123708" y="6296892"/>
              <a:ext cx="214709" cy="0"/>
            </a:xfrm>
            <a:prstGeom prst="straightConnector1">
              <a:avLst/>
            </a:prstGeom>
            <a:ln w="19050">
              <a:solidFill>
                <a:srgbClr val="8B8376"/>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834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707886"/>
          </a:xfrm>
          <a:prstGeom prst="rect">
            <a:avLst/>
          </a:prstGeom>
          <a:noFill/>
        </p:spPr>
        <p:txBody>
          <a:bodyPr wrap="square" rtlCol="0">
            <a:spAutoFit/>
          </a:bodyPr>
          <a:lstStyle/>
          <a:p>
            <a:r>
              <a:rPr lang="en-US" sz="4000" dirty="0">
                <a:solidFill>
                  <a:schemeClr val="bg1"/>
                </a:solidFill>
              </a:rPr>
              <a:t>Overview</a:t>
            </a:r>
          </a:p>
        </p:txBody>
      </p:sp>
      <p:pic>
        <p:nvPicPr>
          <p:cNvPr id="1026" name="Picture 2" descr="\\cd1200-f03\workgroup\1206\_Image Library\Icons\Complete Icon Set\PNGs - colour\cog_yello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2252662"/>
            <a:ext cx="151765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1200-f03\workgroup\1206\_Image Library\Icons\Complete Icon Set\PNGs - colour\diamond_yellow.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7612" y="2359025"/>
            <a:ext cx="1652588" cy="1298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2970" y="3863042"/>
            <a:ext cx="2040509" cy="646331"/>
          </a:xfrm>
          <a:prstGeom prst="rect">
            <a:avLst/>
          </a:prstGeom>
        </p:spPr>
        <p:txBody>
          <a:bodyPr wrap="square">
            <a:spAutoFit/>
          </a:bodyPr>
          <a:lstStyle/>
          <a:p>
            <a:pPr algn="ctr"/>
            <a:r>
              <a:rPr lang="en-US" dirty="0">
                <a:solidFill>
                  <a:schemeClr val="bg1"/>
                </a:solidFill>
              </a:rPr>
              <a:t>Introducing Envision</a:t>
            </a:r>
          </a:p>
        </p:txBody>
      </p:sp>
      <p:sp>
        <p:nvSpPr>
          <p:cNvPr id="8" name="Rectangle 7"/>
          <p:cNvSpPr/>
          <p:nvPr/>
        </p:nvSpPr>
        <p:spPr>
          <a:xfrm>
            <a:off x="3674491" y="3877270"/>
            <a:ext cx="1811909" cy="646331"/>
          </a:xfrm>
          <a:prstGeom prst="rect">
            <a:avLst/>
          </a:prstGeom>
        </p:spPr>
        <p:txBody>
          <a:bodyPr wrap="square">
            <a:spAutoFit/>
          </a:bodyPr>
          <a:lstStyle/>
          <a:p>
            <a:pPr algn="ctr"/>
            <a:r>
              <a:rPr lang="en-US" dirty="0">
                <a:solidFill>
                  <a:schemeClr val="bg1"/>
                </a:solidFill>
              </a:rPr>
              <a:t>The Value of Envision</a:t>
            </a:r>
          </a:p>
        </p:txBody>
      </p:sp>
      <p:sp>
        <p:nvSpPr>
          <p:cNvPr id="9" name="Rectangle 8"/>
          <p:cNvSpPr/>
          <p:nvPr/>
        </p:nvSpPr>
        <p:spPr>
          <a:xfrm>
            <a:off x="6705600" y="3886200"/>
            <a:ext cx="1828800" cy="1200329"/>
          </a:xfrm>
          <a:prstGeom prst="rect">
            <a:avLst/>
          </a:prstGeom>
        </p:spPr>
        <p:txBody>
          <a:bodyPr wrap="square">
            <a:spAutoFit/>
          </a:bodyPr>
          <a:lstStyle/>
          <a:p>
            <a:pPr algn="ctr"/>
            <a:r>
              <a:rPr lang="en-US" dirty="0">
                <a:solidFill>
                  <a:schemeClr val="bg1"/>
                </a:solidFill>
              </a:rPr>
              <a:t>Envision in Action – </a:t>
            </a:r>
          </a:p>
          <a:p>
            <a:pPr algn="ctr"/>
            <a:r>
              <a:rPr lang="en-US" dirty="0">
                <a:solidFill>
                  <a:schemeClr val="bg1"/>
                </a:solidFill>
              </a:rPr>
              <a:t>Grand Bend WWTF</a:t>
            </a:r>
          </a:p>
        </p:txBody>
      </p:sp>
      <p:pic>
        <p:nvPicPr>
          <p:cNvPr id="2050" name="Picture 2" descr="C:\Users\mjanowitz\AppData\Local\Temp\wz91d8\SMKC JPGs &amp; PNGs\PNGs\pail and shove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4200" y="2359025"/>
            <a:ext cx="1435268" cy="129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74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42" r="42"/>
          <a:stretch>
            <a:fillRect/>
          </a:stretch>
        </p:blipFill>
        <p:spPr>
          <a:xfrm>
            <a:off x="0" y="152400"/>
            <a:ext cx="9144000" cy="6705600"/>
          </a:xfrm>
        </p:spPr>
      </p:pic>
      <p:sp>
        <p:nvSpPr>
          <p:cNvPr id="5" name="Text Placeholder 4"/>
          <p:cNvSpPr>
            <a:spLocks noGrp="1"/>
          </p:cNvSpPr>
          <p:nvPr>
            <p:ph type="body" sz="quarter" idx="17"/>
          </p:nvPr>
        </p:nvSpPr>
        <p:spPr/>
        <p:txBody>
          <a:bodyPr/>
          <a:lstStyle/>
          <a:p>
            <a:r>
              <a:rPr lang="en-US" dirty="0">
                <a:solidFill>
                  <a:srgbClr val="D71923"/>
                </a:solidFill>
              </a:rPr>
              <a:t>Grand Bend WWTP, Ontario</a:t>
            </a:r>
          </a:p>
        </p:txBody>
      </p:sp>
    </p:spTree>
    <p:extLst>
      <p:ext uri="{BB962C8B-B14F-4D97-AF65-F5344CB8AC3E}">
        <p14:creationId xmlns:p14="http://schemas.microsoft.com/office/powerpoint/2010/main" val="2690084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arketingexcellence/documents/imagelibrary/94580.tif?format=jpeg&amp;width=79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4231" y="1676400"/>
            <a:ext cx="4148746" cy="31089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457200"/>
            <a:ext cx="7924800" cy="1323439"/>
          </a:xfrm>
          <a:prstGeom prst="rect">
            <a:avLst/>
          </a:prstGeom>
          <a:noFill/>
        </p:spPr>
        <p:txBody>
          <a:bodyPr wrap="square" rtlCol="0">
            <a:spAutoFit/>
          </a:bodyPr>
          <a:lstStyle/>
          <a:p>
            <a:r>
              <a:rPr lang="en-US" sz="4000" dirty="0">
                <a:solidFill>
                  <a:srgbClr val="817D76"/>
                </a:solidFill>
              </a:rPr>
              <a:t>Innovation Through Envision to Add Value</a:t>
            </a:r>
            <a:endParaRPr lang="en-US" sz="2800" dirty="0">
              <a:solidFill>
                <a:srgbClr val="817D76"/>
              </a:solidFill>
            </a:endParaRPr>
          </a:p>
        </p:txBody>
      </p:sp>
      <p:sp>
        <p:nvSpPr>
          <p:cNvPr id="3" name="TextBox 2"/>
          <p:cNvSpPr txBox="1"/>
          <p:nvPr/>
        </p:nvSpPr>
        <p:spPr>
          <a:xfrm>
            <a:off x="609600" y="1751990"/>
            <a:ext cx="3962400" cy="2831544"/>
          </a:xfrm>
          <a:prstGeom prst="rect">
            <a:avLst/>
          </a:prstGeom>
          <a:noFill/>
        </p:spPr>
        <p:txBody>
          <a:bodyPr wrap="square" rtlCol="0">
            <a:spAutoFit/>
          </a:bodyPr>
          <a:lstStyle/>
          <a:p>
            <a:pPr marL="342900" indent="-342900">
              <a:spcAft>
                <a:spcPts val="600"/>
              </a:spcAft>
              <a:buFont typeface="Arial" pitchFamily="34" charset="0"/>
              <a:buChar char="•"/>
            </a:pPr>
            <a:r>
              <a:rPr lang="en-US" sz="2400" dirty="0">
                <a:solidFill>
                  <a:srgbClr val="FF9B26"/>
                </a:solidFill>
              </a:rPr>
              <a:t>Restored </a:t>
            </a:r>
            <a:r>
              <a:rPr lang="en-US" sz="2400" dirty="0">
                <a:solidFill>
                  <a:srgbClr val="8B8376"/>
                </a:solidFill>
              </a:rPr>
              <a:t>native habitats</a:t>
            </a:r>
          </a:p>
          <a:p>
            <a:pPr marL="342900" indent="-342900">
              <a:spcAft>
                <a:spcPts val="600"/>
              </a:spcAft>
              <a:buFont typeface="Arial" pitchFamily="34" charset="0"/>
              <a:buChar char="•"/>
            </a:pPr>
            <a:r>
              <a:rPr lang="en-US" sz="2400" dirty="0">
                <a:solidFill>
                  <a:srgbClr val="FF9B26"/>
                </a:solidFill>
              </a:rPr>
              <a:t>Opened </a:t>
            </a:r>
            <a:r>
              <a:rPr lang="en-US" sz="2400" dirty="0">
                <a:solidFill>
                  <a:srgbClr val="8B8376"/>
                </a:solidFill>
              </a:rPr>
              <a:t>facility to the public</a:t>
            </a:r>
          </a:p>
          <a:p>
            <a:pPr marL="342900" indent="-342900">
              <a:spcAft>
                <a:spcPts val="600"/>
              </a:spcAft>
              <a:buFont typeface="Arial" pitchFamily="34" charset="0"/>
              <a:buChar char="•"/>
            </a:pPr>
            <a:r>
              <a:rPr lang="en-US" sz="2400" dirty="0">
                <a:solidFill>
                  <a:srgbClr val="FF9B26"/>
                </a:solidFill>
              </a:rPr>
              <a:t>Enhanced</a:t>
            </a:r>
            <a:r>
              <a:rPr lang="en-US" sz="2400" dirty="0">
                <a:solidFill>
                  <a:srgbClr val="8B8376"/>
                </a:solidFill>
              </a:rPr>
              <a:t> water quality beyond requirements</a:t>
            </a:r>
          </a:p>
        </p:txBody>
      </p:sp>
      <p:sp>
        <p:nvSpPr>
          <p:cNvPr id="7" name="Content Placeholder 3"/>
          <p:cNvSpPr txBox="1">
            <a:spLocks/>
          </p:cNvSpPr>
          <p:nvPr/>
        </p:nvSpPr>
        <p:spPr>
          <a:xfrm>
            <a:off x="334004" y="4960883"/>
            <a:ext cx="6676396" cy="151611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None/>
              <a:defRPr sz="3200" kern="1200">
                <a:solidFill>
                  <a:srgbClr val="8B8376"/>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B8376"/>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B8376"/>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600" dirty="0">
                <a:solidFill>
                  <a:srgbClr val="00A8FF"/>
                </a:solidFill>
              </a:rPr>
              <a:t>“The Municipality of Lambton Shores is excited to have achieved ISI Envision verification of the Grand Bend Area WWTF with our partners – the Municipality of South Huron and </a:t>
            </a:r>
            <a:r>
              <a:rPr lang="en-US" sz="1600" dirty="0" err="1">
                <a:solidFill>
                  <a:srgbClr val="00A8FF"/>
                </a:solidFill>
              </a:rPr>
              <a:t>Stantec</a:t>
            </a:r>
            <a:r>
              <a:rPr lang="en-US" sz="1600" dirty="0">
                <a:solidFill>
                  <a:srgbClr val="00A8FF"/>
                </a:solidFill>
              </a:rPr>
              <a:t>…We hope this project will pave the way for others in Canada to pursue Envision verification in their infrastructure designs.”</a:t>
            </a:r>
          </a:p>
          <a:p>
            <a:pPr marL="0" indent="0" algn="r"/>
            <a:r>
              <a:rPr lang="en-US" sz="1600" dirty="0">
                <a:solidFill>
                  <a:srgbClr val="FF9B26"/>
                </a:solidFill>
              </a:rPr>
              <a:t>- Mayor Bill Weber</a:t>
            </a:r>
          </a:p>
          <a:p>
            <a:endParaRPr lang="en-US" sz="1600" dirty="0"/>
          </a:p>
        </p:txBody>
      </p:sp>
    </p:spTree>
    <p:extLst>
      <p:ext uri="{BB962C8B-B14F-4D97-AF65-F5344CB8AC3E}">
        <p14:creationId xmlns:p14="http://schemas.microsoft.com/office/powerpoint/2010/main" val="212558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Text Placeholder 2"/>
          <p:cNvSpPr>
            <a:spLocks noGrp="1"/>
          </p:cNvSpPr>
          <p:nvPr>
            <p:ph type="body" sz="quarter" idx="19"/>
          </p:nvPr>
        </p:nvSpPr>
        <p:spPr>
          <a:xfrm>
            <a:off x="457200" y="1295400"/>
            <a:ext cx="8305800" cy="4343400"/>
          </a:xfrm>
        </p:spPr>
        <p:txBody>
          <a:bodyPr/>
          <a:lstStyle/>
          <a:p>
            <a:pPr marL="0" indent="0">
              <a:buNone/>
            </a:pPr>
            <a:r>
              <a:rPr lang="en-US" dirty="0"/>
              <a:t>Envision offers the following benefits:</a:t>
            </a:r>
          </a:p>
          <a:p>
            <a:pPr marL="0" indent="0">
              <a:buNone/>
            </a:pPr>
            <a:endParaRPr lang="en-US" dirty="0"/>
          </a:p>
          <a:p>
            <a:r>
              <a:rPr lang="en-US" sz="2000" b="0" dirty="0">
                <a:solidFill>
                  <a:srgbClr val="8B8376"/>
                </a:solidFill>
              </a:rPr>
              <a:t>Opportunity to pursue incremental improvements</a:t>
            </a:r>
          </a:p>
          <a:p>
            <a:r>
              <a:rPr lang="en-US" sz="2000" b="0" dirty="0">
                <a:solidFill>
                  <a:srgbClr val="8B8376"/>
                </a:solidFill>
              </a:rPr>
              <a:t>Metric for incorporating ‘soft’ considerations into design decisions – ‘walking the talk’</a:t>
            </a:r>
          </a:p>
          <a:p>
            <a:r>
              <a:rPr lang="en-US" sz="2000" b="0" dirty="0">
                <a:solidFill>
                  <a:srgbClr val="8B8376"/>
                </a:solidFill>
              </a:rPr>
              <a:t>Consistent framework for comparing and contrasting benefits</a:t>
            </a:r>
          </a:p>
          <a:p>
            <a:r>
              <a:rPr lang="en-US" sz="2000" b="0" dirty="0">
                <a:solidFill>
                  <a:srgbClr val="8B8376"/>
                </a:solidFill>
              </a:rPr>
              <a:t>Platform for encouraging collaboration and design innovation</a:t>
            </a:r>
          </a:p>
          <a:p>
            <a:r>
              <a:rPr lang="en-US" sz="2000" b="0" dirty="0">
                <a:solidFill>
                  <a:srgbClr val="8B8376"/>
                </a:solidFill>
              </a:rPr>
              <a:t>Offers avenue for compelling other project delivery partners to make progress on sustainable development objectives</a:t>
            </a:r>
          </a:p>
          <a:p>
            <a:r>
              <a:rPr lang="en-US" sz="2000" b="0" dirty="0">
                <a:solidFill>
                  <a:srgbClr val="8B8376"/>
                </a:solidFill>
              </a:rPr>
              <a:t>Strong (and growing) support and recognition </a:t>
            </a:r>
          </a:p>
          <a:p>
            <a:r>
              <a:rPr lang="en-US" sz="2000" b="0" dirty="0">
                <a:solidFill>
                  <a:srgbClr val="8B8376"/>
                </a:solidFill>
              </a:rPr>
              <a:t>Potential to demonstrate leadership</a:t>
            </a:r>
            <a:endParaRPr lang="en-CA" sz="2000" b="0" dirty="0">
              <a:solidFill>
                <a:srgbClr val="8B8376"/>
              </a:solidFill>
            </a:endParaRPr>
          </a:p>
        </p:txBody>
      </p:sp>
    </p:spTree>
    <p:extLst>
      <p:ext uri="{BB962C8B-B14F-4D97-AF65-F5344CB8AC3E}">
        <p14:creationId xmlns:p14="http://schemas.microsoft.com/office/powerpoint/2010/main" val="375028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66788" cy="6858000"/>
          </a:xfrm>
          <a:prstGeom prst="rect">
            <a:avLst/>
          </a:prstGeom>
        </p:spPr>
      </p:pic>
      <p:sp>
        <p:nvSpPr>
          <p:cNvPr id="2" name="Title 1"/>
          <p:cNvSpPr>
            <a:spLocks noGrp="1"/>
          </p:cNvSpPr>
          <p:nvPr>
            <p:ph type="title"/>
          </p:nvPr>
        </p:nvSpPr>
        <p:spPr/>
        <p:txBody>
          <a:bodyPr/>
          <a:lstStyle/>
          <a:p>
            <a:r>
              <a:rPr lang="en-US" dirty="0">
                <a:solidFill>
                  <a:srgbClr val="D71923"/>
                </a:solidFill>
              </a:rPr>
              <a:t>Questions?</a:t>
            </a:r>
          </a:p>
        </p:txBody>
      </p:sp>
    </p:spTree>
    <p:extLst>
      <p:ext uri="{BB962C8B-B14F-4D97-AF65-F5344CB8AC3E}">
        <p14:creationId xmlns:p14="http://schemas.microsoft.com/office/powerpoint/2010/main" val="521154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endParaRPr lang="en-CA" dirty="0"/>
          </a:p>
        </p:txBody>
      </p:sp>
      <p:sp>
        <p:nvSpPr>
          <p:cNvPr id="3" name="Subtitle 2"/>
          <p:cNvSpPr>
            <a:spLocks noGrp="1"/>
          </p:cNvSpPr>
          <p:nvPr>
            <p:ph type="subTitle" idx="1"/>
          </p:nvPr>
        </p:nvSpPr>
        <p:spPr>
          <a:xfrm>
            <a:off x="457200" y="3124200"/>
            <a:ext cx="5257800" cy="3200400"/>
          </a:xfrm>
        </p:spPr>
        <p:txBody>
          <a:bodyPr>
            <a:normAutofit/>
          </a:bodyPr>
          <a:lstStyle/>
          <a:p>
            <a:r>
              <a:rPr lang="en-US" sz="1600" b="1" dirty="0"/>
              <a:t>Stephanie Gould, PE</a:t>
            </a:r>
          </a:p>
          <a:p>
            <a:r>
              <a:rPr lang="en-US" sz="1600" dirty="0"/>
              <a:t>E: Stephanie.Gould@stantec.com</a:t>
            </a:r>
          </a:p>
          <a:p>
            <a:r>
              <a:rPr lang="en-US" sz="1600" dirty="0"/>
              <a:t>T: (907) 343-5235</a:t>
            </a:r>
          </a:p>
          <a:p>
            <a:endParaRPr lang="en-CA" sz="1600" dirty="0"/>
          </a:p>
        </p:txBody>
      </p:sp>
    </p:spTree>
    <p:extLst>
      <p:ext uri="{BB962C8B-B14F-4D97-AF65-F5344CB8AC3E}">
        <p14:creationId xmlns:p14="http://schemas.microsoft.com/office/powerpoint/2010/main" val="105458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12954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 name="Title 1"/>
          <p:cNvSpPr>
            <a:spLocks noGrp="1"/>
          </p:cNvSpPr>
          <p:nvPr>
            <p:ph type="title"/>
          </p:nvPr>
        </p:nvSpPr>
        <p:spPr>
          <a:xfrm>
            <a:off x="533400" y="511314"/>
            <a:ext cx="8153400" cy="707886"/>
          </a:xfrm>
        </p:spPr>
        <p:txBody>
          <a:bodyPr/>
          <a:lstStyle/>
          <a:p>
            <a:r>
              <a:rPr lang="en-US" dirty="0"/>
              <a:t>Introducing Envision</a:t>
            </a:r>
          </a:p>
        </p:txBody>
      </p:sp>
    </p:spTree>
    <p:extLst>
      <p:ext uri="{BB962C8B-B14F-4D97-AF65-F5344CB8AC3E}">
        <p14:creationId xmlns:p14="http://schemas.microsoft.com/office/powerpoint/2010/main" val="14300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9600" y="457200"/>
            <a:ext cx="7924800" cy="707886"/>
          </a:xfrm>
          <a:prstGeom prst="rect">
            <a:avLst/>
          </a:prstGeom>
          <a:noFill/>
        </p:spPr>
        <p:txBody>
          <a:bodyPr wrap="square" rtlCol="0">
            <a:spAutoFit/>
          </a:bodyPr>
          <a:lstStyle/>
          <a:p>
            <a:r>
              <a:rPr lang="en-US" sz="4000" dirty="0">
                <a:solidFill>
                  <a:srgbClr val="817D76"/>
                </a:solidFill>
                <a:latin typeface="Century Gothic" pitchFamily="34" charset="0"/>
              </a:rPr>
              <a:t>A Joint Collaboration</a:t>
            </a:r>
          </a:p>
        </p:txBody>
      </p:sp>
      <p:grpSp>
        <p:nvGrpSpPr>
          <p:cNvPr id="4" name="Group 3"/>
          <p:cNvGrpSpPr/>
          <p:nvPr/>
        </p:nvGrpSpPr>
        <p:grpSpPr>
          <a:xfrm>
            <a:off x="548640" y="1384593"/>
            <a:ext cx="8046720" cy="4711407"/>
            <a:chOff x="1005840" y="1986573"/>
            <a:chExt cx="8046720" cy="4711407"/>
          </a:xfrm>
        </p:grpSpPr>
        <p:grpSp>
          <p:nvGrpSpPr>
            <p:cNvPr id="11" name="Group 10"/>
            <p:cNvGrpSpPr/>
            <p:nvPr/>
          </p:nvGrpSpPr>
          <p:grpSpPr>
            <a:xfrm>
              <a:off x="1005840" y="4495800"/>
              <a:ext cx="7994819" cy="2202180"/>
              <a:chOff x="1143000" y="1447800"/>
              <a:chExt cx="6858000" cy="1981200"/>
            </a:xfrm>
          </p:grpSpPr>
          <p:sp>
            <p:nvSpPr>
              <p:cNvPr id="12" name="Rounded Rectangle 11"/>
              <p:cNvSpPr/>
              <p:nvPr/>
            </p:nvSpPr>
            <p:spPr>
              <a:xfrm>
                <a:off x="1143000" y="1447800"/>
                <a:ext cx="6858000" cy="660400"/>
              </a:xfrm>
              <a:prstGeom prst="roundRect">
                <a:avLst/>
              </a:prstGeom>
              <a:solidFill>
                <a:srgbClr val="46688B"/>
              </a:solidFill>
              <a:ln w="28575">
                <a:solidFill>
                  <a:srgbClr val="466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705"/>
                <a:endParaRPr lang="en-US" dirty="0">
                  <a:solidFill>
                    <a:prstClr val="white"/>
                  </a:solidFill>
                </a:endParaRPr>
              </a:p>
            </p:txBody>
          </p:sp>
          <p:grpSp>
            <p:nvGrpSpPr>
              <p:cNvPr id="13" name="Group 12"/>
              <p:cNvGrpSpPr/>
              <p:nvPr/>
            </p:nvGrpSpPr>
            <p:grpSpPr>
              <a:xfrm>
                <a:off x="1451261" y="1570067"/>
                <a:ext cx="6306656" cy="1793551"/>
                <a:chOff x="1451261" y="1570067"/>
                <a:chExt cx="6306656" cy="1793551"/>
              </a:xfrm>
            </p:grpSpPr>
            <p:grpSp>
              <p:nvGrpSpPr>
                <p:cNvPr id="15" name="Group 14"/>
                <p:cNvGrpSpPr/>
                <p:nvPr/>
              </p:nvGrpSpPr>
              <p:grpSpPr>
                <a:xfrm>
                  <a:off x="1451261" y="2411581"/>
                  <a:ext cx="6306656" cy="952037"/>
                  <a:chOff x="1451261" y="4773781"/>
                  <a:chExt cx="6306656" cy="952037"/>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6577" y="4773781"/>
                    <a:ext cx="2001340" cy="81563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4" descr="http://blogsdir.cms.rrcdn.com/91/files/2013/04/apwa-log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59545" y="4843386"/>
                    <a:ext cx="1770153" cy="790728"/>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9" name="Picture 6" descr="http://engineering.unl.edu/images/student-orgs/ASCE-LOGO_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51261" y="4843123"/>
                    <a:ext cx="1848778" cy="882695"/>
                  </a:xfrm>
                  <a:prstGeom prst="rect">
                    <a:avLst/>
                  </a:prstGeom>
                  <a:noFill/>
                  <a:ln w="28575">
                    <a:noFill/>
                  </a:ln>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866900" y="1570067"/>
                  <a:ext cx="5410200" cy="470717"/>
                </a:xfrm>
                <a:prstGeom prst="rect">
                  <a:avLst/>
                </a:prstGeom>
                <a:noFill/>
                <a:ln w="28575">
                  <a:noFill/>
                </a:ln>
              </p:spPr>
              <p:txBody>
                <a:bodyPr wrap="square" rtlCol="0">
                  <a:spAutoFit/>
                </a:bodyPr>
                <a:lstStyle/>
                <a:p>
                  <a:pPr algn="ctr" defTabSz="1018705"/>
                  <a:r>
                    <a:rPr lang="en-US" sz="2700" dirty="0">
                      <a:solidFill>
                        <a:prstClr val="white"/>
                      </a:solidFill>
                    </a:rPr>
                    <a:t>ISI Founding Organizations</a:t>
                  </a:r>
                </a:p>
              </p:txBody>
            </p:sp>
          </p:grpSp>
          <p:sp>
            <p:nvSpPr>
              <p:cNvPr id="14" name="Rounded Rectangle 13"/>
              <p:cNvSpPr/>
              <p:nvPr/>
            </p:nvSpPr>
            <p:spPr>
              <a:xfrm>
                <a:off x="1143000" y="1600200"/>
                <a:ext cx="6858000" cy="1828800"/>
              </a:xfrm>
              <a:prstGeom prst="roundRect">
                <a:avLst/>
              </a:prstGeom>
              <a:noFill/>
              <a:ln w="28575">
                <a:solidFill>
                  <a:srgbClr val="466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705"/>
                <a:endParaRPr lang="en-US" dirty="0">
                  <a:solidFill>
                    <a:prstClr val="white"/>
                  </a:solidFill>
                </a:endParaRPr>
              </a:p>
            </p:txBody>
          </p:sp>
        </p:grpSp>
        <p:pic>
          <p:nvPicPr>
            <p:cNvPr id="20" name="Picture 9" descr="Picture2.jpg"/>
            <p:cNvPicPr>
              <a:picLocks noChangeAspect="1"/>
            </p:cNvPicPr>
            <p:nvPr/>
          </p:nvPicPr>
          <p:blipFill>
            <a:blip r:embed="rId6" cstate="print"/>
            <a:srcRect/>
            <a:stretch>
              <a:fillRect/>
            </a:stretch>
          </p:blipFill>
          <p:spPr bwMode="auto">
            <a:xfrm>
              <a:off x="5063599" y="2133942"/>
              <a:ext cx="3988961" cy="1665898"/>
            </a:xfrm>
            <a:prstGeom prst="rect">
              <a:avLst/>
            </a:prstGeom>
            <a:noFill/>
            <a:ln w="9525">
              <a:noFill/>
              <a:miter lim="800000"/>
              <a:headEnd/>
              <a:tailEnd/>
            </a:ln>
          </p:spPr>
        </p:pic>
        <p:pic>
          <p:nvPicPr>
            <p:cNvPr id="21" name="Picture 8" descr="Picture1 copy.jpg"/>
            <p:cNvPicPr>
              <a:picLocks noChangeAspect="1"/>
            </p:cNvPicPr>
            <p:nvPr/>
          </p:nvPicPr>
          <p:blipFill>
            <a:blip r:embed="rId7" cstate="print"/>
            <a:srcRect/>
            <a:stretch>
              <a:fillRect/>
            </a:stretch>
          </p:blipFill>
          <p:spPr bwMode="auto">
            <a:xfrm>
              <a:off x="1143862" y="1986573"/>
              <a:ext cx="3366911" cy="1638109"/>
            </a:xfrm>
            <a:prstGeom prst="rect">
              <a:avLst/>
            </a:prstGeom>
            <a:noFill/>
            <a:ln w="9525">
              <a:noFill/>
              <a:miter lim="800000"/>
              <a:headEnd/>
              <a:tailEnd/>
            </a:ln>
          </p:spPr>
        </p:pic>
      </p:grpSp>
    </p:spTree>
    <p:extLst>
      <p:ext uri="{BB962C8B-B14F-4D97-AF65-F5344CB8AC3E}">
        <p14:creationId xmlns:p14="http://schemas.microsoft.com/office/powerpoint/2010/main" val="10799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343400" y="0"/>
            <a:ext cx="4343400" cy="6858000"/>
          </a:xfrm>
          <a:prstGeom prst="rect">
            <a:avLst/>
          </a:prstGeom>
          <a:solidFill>
            <a:srgbClr val="FF9B26"/>
          </a:solidFill>
          <a:ln w="15875">
            <a:noFill/>
          </a:ln>
        </p:spPr>
        <p:txBody>
          <a:bodyPr>
            <a:normAutofit/>
          </a:bodyPr>
          <a:lstStyle>
            <a:lvl1pPr marL="342900" indent="-342900" algn="l" defTabSz="914400" rtl="0" eaLnBrk="1" latinLnBrk="0" hangingPunct="1">
              <a:spcBef>
                <a:spcPct val="20000"/>
              </a:spcBef>
              <a:buFont typeface="Arial" pitchFamily="34" charset="0"/>
              <a:buNone/>
              <a:defRPr sz="3200" kern="1200">
                <a:solidFill>
                  <a:srgbClr val="8B8376"/>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B8376"/>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B8376"/>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pPr>
            <a:endParaRPr lang="en-US" sz="500" b="1" i="1" dirty="0">
              <a:solidFill>
                <a:schemeClr val="bg1"/>
              </a:solidFill>
            </a:endParaRPr>
          </a:p>
          <a:p>
            <a:pPr marL="457200" indent="0">
              <a:spcBef>
                <a:spcPts val="600"/>
              </a:spcBef>
              <a:spcAft>
                <a:spcPts val="600"/>
              </a:spcAft>
            </a:pPr>
            <a:endParaRPr lang="en-US" sz="2400" b="1" i="1" dirty="0">
              <a:solidFill>
                <a:schemeClr val="bg1"/>
              </a:solidFill>
            </a:endParaRPr>
          </a:p>
          <a:p>
            <a:pPr marL="457200" indent="0">
              <a:spcBef>
                <a:spcPts val="600"/>
              </a:spcBef>
              <a:spcAft>
                <a:spcPts val="600"/>
              </a:spcAft>
            </a:pPr>
            <a:endParaRPr lang="en-US" sz="2400" b="1" i="1" dirty="0">
              <a:solidFill>
                <a:schemeClr val="bg1"/>
              </a:solidFill>
            </a:endParaRPr>
          </a:p>
          <a:p>
            <a:pPr marL="457200" indent="0">
              <a:spcBef>
                <a:spcPts val="600"/>
              </a:spcBef>
              <a:spcAft>
                <a:spcPts val="600"/>
              </a:spcAft>
            </a:pPr>
            <a:endParaRPr lang="en-US" sz="2400" b="1" i="1" dirty="0">
              <a:solidFill>
                <a:schemeClr val="bg1"/>
              </a:solidFill>
            </a:endParaRPr>
          </a:p>
          <a:p>
            <a:pPr marL="457200" indent="0">
              <a:spcBef>
                <a:spcPts val="600"/>
              </a:spcBef>
              <a:spcAft>
                <a:spcPts val="600"/>
              </a:spcAft>
            </a:pPr>
            <a:r>
              <a:rPr lang="en-US" sz="2400" b="1" i="1" dirty="0">
                <a:solidFill>
                  <a:schemeClr val="bg1"/>
                </a:solidFill>
              </a:rPr>
              <a:t>Envision</a:t>
            </a:r>
            <a:r>
              <a:rPr lang="en-US" sz="1600" b="1" i="1" dirty="0">
                <a:solidFill>
                  <a:schemeClr val="bg1"/>
                </a:solidFill>
              </a:rPr>
              <a:t>™</a:t>
            </a:r>
            <a:r>
              <a:rPr lang="en-US" sz="2400" b="1" i="1" dirty="0">
                <a:solidFill>
                  <a:schemeClr val="bg1"/>
                </a:solidFill>
              </a:rPr>
              <a:t> provides a holistic framework for planning, evaluating and rating the community, environmental, and economic benefits of </a:t>
            </a:r>
            <a:br>
              <a:rPr lang="en-US" sz="2400" b="1" i="1" dirty="0">
                <a:solidFill>
                  <a:schemeClr val="bg1"/>
                </a:solidFill>
              </a:rPr>
            </a:br>
            <a:r>
              <a:rPr lang="en-US" sz="2400" b="1" i="1" dirty="0">
                <a:solidFill>
                  <a:schemeClr val="bg1"/>
                </a:solidFill>
              </a:rPr>
              <a:t>all types and sizes of infrastructure projects…</a:t>
            </a:r>
            <a:br>
              <a:rPr lang="en-US" sz="2400" b="1" i="1" dirty="0">
                <a:solidFill>
                  <a:schemeClr val="bg1"/>
                </a:solidFill>
              </a:rPr>
            </a:br>
            <a:br>
              <a:rPr lang="en-US" sz="2400" b="1" i="1" dirty="0">
                <a:solidFill>
                  <a:schemeClr val="bg1"/>
                </a:solidFill>
              </a:rPr>
            </a:br>
            <a:r>
              <a:rPr lang="en-US" sz="1400" b="1" i="1" dirty="0">
                <a:solidFill>
                  <a:schemeClr val="bg1"/>
                </a:solidFill>
              </a:rPr>
              <a:t> -</a:t>
            </a:r>
            <a:r>
              <a:rPr lang="en-US" sz="1400" dirty="0">
                <a:solidFill>
                  <a:schemeClr val="bg1"/>
                </a:solidFill>
              </a:rPr>
              <a:t> Institute for Sustainable Infrastructure     </a:t>
            </a:r>
          </a:p>
        </p:txBody>
      </p:sp>
      <p:sp>
        <p:nvSpPr>
          <p:cNvPr id="15" name="Title 3"/>
          <p:cNvSpPr txBox="1">
            <a:spLocks/>
          </p:cNvSpPr>
          <p:nvPr/>
        </p:nvSpPr>
        <p:spPr bwMode="auto">
          <a:xfrm>
            <a:off x="152400" y="5867400"/>
            <a:ext cx="4191000" cy="437425"/>
          </a:xfrm>
          <a:prstGeom prst="rect">
            <a:avLst/>
          </a:prstGeom>
          <a:noFill/>
          <a:ln w="9525">
            <a:noFill/>
            <a:miter lim="800000"/>
            <a:headEnd/>
            <a:tailEnd/>
          </a:ln>
        </p:spPr>
        <p:txBody>
          <a:bodyPr lIns="91429" tIns="45714" rIns="91429" bIns="45714" anchor="ctr"/>
          <a:lstStyle/>
          <a:p>
            <a:pPr algn="ctr" eaLnBrk="0" hangingPunct="0">
              <a:defRPr/>
            </a:pPr>
            <a:r>
              <a:rPr lang="en-US" kern="0" dirty="0">
                <a:solidFill>
                  <a:srgbClr val="00A8FF"/>
                </a:solidFill>
                <a:latin typeface="+mj-lt"/>
                <a:ea typeface="MS PGothic" pitchFamily="34" charset="-128"/>
                <a:cs typeface="+mj-cs"/>
              </a:rPr>
              <a:t>www.sustainableinfrastructure.org</a:t>
            </a:r>
          </a:p>
        </p:txBody>
      </p:sp>
      <p:pic>
        <p:nvPicPr>
          <p:cNvPr id="6" name="Picture 2" descr="S:\G and H\GENOFF\Sustainability\Resources\ISI\ISI resouces\Envision 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981200"/>
            <a:ext cx="3276600" cy="3180230"/>
          </a:xfrm>
          <a:prstGeom prst="rect">
            <a:avLst/>
          </a:prstGeom>
          <a:noFill/>
        </p:spPr>
      </p:pic>
      <p:sp>
        <p:nvSpPr>
          <p:cNvPr id="2" name="Rectangle 1"/>
          <p:cNvSpPr/>
          <p:nvPr/>
        </p:nvSpPr>
        <p:spPr>
          <a:xfrm>
            <a:off x="8686800" y="0"/>
            <a:ext cx="495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1084" y="1337085"/>
            <a:ext cx="741832" cy="741830"/>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315884" y="4363795"/>
            <a:ext cx="741832" cy="741830"/>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293758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1200-f03\workgroup\1206\_Image Library\Icons\Complete Icon Set\PNGs - colour\Leaf_gree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682" y="2312255"/>
            <a:ext cx="983743" cy="14756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3833379"/>
            <a:ext cx="1811909" cy="923330"/>
          </a:xfrm>
          <a:prstGeom prst="rect">
            <a:avLst/>
          </a:prstGeom>
        </p:spPr>
        <p:txBody>
          <a:bodyPr wrap="square">
            <a:spAutoFit/>
          </a:bodyPr>
          <a:lstStyle/>
          <a:p>
            <a:pPr algn="ctr"/>
            <a:r>
              <a:rPr lang="en-US" dirty="0">
                <a:solidFill>
                  <a:srgbClr val="8B8376"/>
                </a:solidFill>
                <a:latin typeface="+mj-lt"/>
              </a:rPr>
              <a:t>Think LEED</a:t>
            </a:r>
            <a:r>
              <a:rPr lang="en-US" baseline="30000" dirty="0">
                <a:solidFill>
                  <a:srgbClr val="8B8376"/>
                </a:solidFill>
                <a:latin typeface="+mj-lt"/>
              </a:rPr>
              <a:t>®</a:t>
            </a:r>
          </a:p>
          <a:p>
            <a:pPr algn="ctr"/>
            <a:r>
              <a:rPr lang="en-US" sz="1200" dirty="0">
                <a:solidFill>
                  <a:srgbClr val="8B8376"/>
                </a:solidFill>
              </a:rPr>
              <a:t>but focused on all types of ‘horizontal’ infrastructure</a:t>
            </a:r>
          </a:p>
        </p:txBody>
      </p:sp>
      <p:sp>
        <p:nvSpPr>
          <p:cNvPr id="8" name="Rectangle 7"/>
          <p:cNvSpPr/>
          <p:nvPr/>
        </p:nvSpPr>
        <p:spPr>
          <a:xfrm>
            <a:off x="2623882" y="3828871"/>
            <a:ext cx="2010855" cy="1200329"/>
          </a:xfrm>
          <a:prstGeom prst="rect">
            <a:avLst/>
          </a:prstGeom>
        </p:spPr>
        <p:txBody>
          <a:bodyPr wrap="square">
            <a:spAutoFit/>
          </a:bodyPr>
          <a:lstStyle/>
          <a:p>
            <a:pPr algn="ctr"/>
            <a:r>
              <a:rPr lang="en-US" dirty="0">
                <a:solidFill>
                  <a:srgbClr val="817D76"/>
                </a:solidFill>
                <a:latin typeface="Century Gothic" pitchFamily="34" charset="0"/>
              </a:rPr>
              <a:t>Objectives are outcome-based </a:t>
            </a:r>
            <a:br>
              <a:rPr lang="en-US" dirty="0">
                <a:solidFill>
                  <a:srgbClr val="817D76"/>
                </a:solidFill>
                <a:latin typeface="Century Gothic" pitchFamily="34" charset="0"/>
              </a:rPr>
            </a:br>
            <a:r>
              <a:rPr lang="en-US" sz="1200" dirty="0">
                <a:solidFill>
                  <a:srgbClr val="8B8376"/>
                </a:solidFill>
              </a:rPr>
              <a:t>with a goal of no net impact or restorative performance</a:t>
            </a:r>
          </a:p>
        </p:txBody>
      </p:sp>
      <p:pic>
        <p:nvPicPr>
          <p:cNvPr id="3076" name="Picture 4" descr="\\cd1200-f03\workgroup\1206\_Image Library\Icons\Complete Icon Set\PNGs - colour\checkmark.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0389" y="2481831"/>
            <a:ext cx="1203866" cy="11863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724400" y="3810000"/>
            <a:ext cx="2010855" cy="553998"/>
          </a:xfrm>
          <a:prstGeom prst="rect">
            <a:avLst/>
          </a:prstGeom>
        </p:spPr>
        <p:txBody>
          <a:bodyPr wrap="square">
            <a:spAutoFit/>
          </a:bodyPr>
          <a:lstStyle/>
          <a:p>
            <a:pPr algn="ctr"/>
            <a:r>
              <a:rPr lang="en-US" dirty="0">
                <a:solidFill>
                  <a:srgbClr val="817D76"/>
                </a:solidFill>
                <a:latin typeface="Century Gothic" pitchFamily="34" charset="0"/>
              </a:rPr>
              <a:t>60 credits</a:t>
            </a:r>
            <a:br>
              <a:rPr lang="en-US" dirty="0">
                <a:solidFill>
                  <a:srgbClr val="817D76"/>
                </a:solidFill>
                <a:latin typeface="Century Gothic" pitchFamily="34" charset="0"/>
              </a:rPr>
            </a:br>
            <a:r>
              <a:rPr lang="en-US" sz="1200" dirty="0">
                <a:solidFill>
                  <a:srgbClr val="8B8376"/>
                </a:solidFill>
              </a:rPr>
              <a:t>across 5 categories</a:t>
            </a:r>
          </a:p>
        </p:txBody>
      </p:sp>
      <p:pic>
        <p:nvPicPr>
          <p:cNvPr id="3077" name="Picture 5" descr="\\cd1200-f03\workgroup\1206\_Image Library\Icons\Complete Icon Set\PNGs - colour\target_blu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5137" y="2209800"/>
            <a:ext cx="1338263" cy="14470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d1200-f03\workgroup\1206\_Image Library\Icons\Complete Icon Set\PNGs - colour\lightbulb_orang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10400" y="2312255"/>
            <a:ext cx="1317183" cy="14344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675945" y="3810000"/>
            <a:ext cx="2010855" cy="1015663"/>
          </a:xfrm>
          <a:prstGeom prst="rect">
            <a:avLst/>
          </a:prstGeom>
        </p:spPr>
        <p:txBody>
          <a:bodyPr wrap="square">
            <a:spAutoFit/>
          </a:bodyPr>
          <a:lstStyle/>
          <a:p>
            <a:pPr algn="ctr"/>
            <a:r>
              <a:rPr lang="en-US" dirty="0">
                <a:solidFill>
                  <a:srgbClr val="817D76"/>
                </a:solidFill>
                <a:latin typeface="Century Gothic" pitchFamily="34" charset="0"/>
              </a:rPr>
              <a:t>Credits are flexible</a:t>
            </a:r>
            <a:br>
              <a:rPr lang="en-US" dirty="0">
                <a:solidFill>
                  <a:srgbClr val="817D76"/>
                </a:solidFill>
                <a:latin typeface="Century Gothic" pitchFamily="34" charset="0"/>
              </a:rPr>
            </a:br>
            <a:r>
              <a:rPr lang="en-US" sz="1200" dirty="0">
                <a:solidFill>
                  <a:srgbClr val="8B8376"/>
                </a:solidFill>
              </a:rPr>
              <a:t>and reward design</a:t>
            </a:r>
            <a:br>
              <a:rPr lang="en-US" sz="1200" dirty="0">
                <a:solidFill>
                  <a:srgbClr val="8B8376"/>
                </a:solidFill>
              </a:rPr>
            </a:br>
            <a:r>
              <a:rPr lang="en-US" sz="1200" dirty="0">
                <a:solidFill>
                  <a:srgbClr val="8B8376"/>
                </a:solidFill>
              </a:rPr>
              <a:t> and innovation</a:t>
            </a:r>
          </a:p>
        </p:txBody>
      </p:sp>
      <p:sp>
        <p:nvSpPr>
          <p:cNvPr id="16" name="TextBox 15"/>
          <p:cNvSpPr txBox="1"/>
          <p:nvPr/>
        </p:nvSpPr>
        <p:spPr>
          <a:xfrm>
            <a:off x="609600" y="457200"/>
            <a:ext cx="7924800" cy="707886"/>
          </a:xfrm>
          <a:prstGeom prst="rect">
            <a:avLst/>
          </a:prstGeom>
          <a:noFill/>
        </p:spPr>
        <p:txBody>
          <a:bodyPr wrap="square" rtlCol="0">
            <a:spAutoFit/>
          </a:bodyPr>
          <a:lstStyle/>
          <a:p>
            <a:r>
              <a:rPr lang="en-US" sz="4000" dirty="0">
                <a:solidFill>
                  <a:srgbClr val="817D76"/>
                </a:solidFill>
                <a:latin typeface="Century Gothic" pitchFamily="34" charset="0"/>
              </a:rPr>
              <a:t>The Envision Framework</a:t>
            </a:r>
          </a:p>
        </p:txBody>
      </p:sp>
    </p:spTree>
    <p:extLst>
      <p:ext uri="{BB962C8B-B14F-4D97-AF65-F5344CB8AC3E}">
        <p14:creationId xmlns:p14="http://schemas.microsoft.com/office/powerpoint/2010/main" val="225520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676" t="6986" r="3" b="1481"/>
          <a:stretch/>
        </p:blipFill>
        <p:spPr>
          <a:xfrm>
            <a:off x="1" y="1614801"/>
            <a:ext cx="9067800" cy="4709799"/>
          </a:xfrm>
          <a:prstGeom prst="rect">
            <a:avLst/>
          </a:prstGeom>
        </p:spPr>
      </p:pic>
      <p:sp>
        <p:nvSpPr>
          <p:cNvPr id="40" name="TextBox 39"/>
          <p:cNvSpPr txBox="1"/>
          <p:nvPr/>
        </p:nvSpPr>
        <p:spPr>
          <a:xfrm>
            <a:off x="139773" y="3425250"/>
            <a:ext cx="1067921" cy="369332"/>
          </a:xfrm>
          <a:prstGeom prst="rect">
            <a:avLst/>
          </a:prstGeom>
          <a:noFill/>
        </p:spPr>
        <p:txBody>
          <a:bodyPr wrap="none" rtlCol="0">
            <a:spAutoFit/>
          </a:bodyPr>
          <a:lstStyle/>
          <a:p>
            <a:r>
              <a:rPr lang="en-US" b="1" dirty="0">
                <a:solidFill>
                  <a:srgbClr val="00A8FF"/>
                </a:solidFill>
                <a:latin typeface="+mj-lt"/>
                <a:cs typeface="Arial"/>
              </a:rPr>
              <a:t>ENERGY</a:t>
            </a:r>
          </a:p>
        </p:txBody>
      </p:sp>
      <p:sp>
        <p:nvSpPr>
          <p:cNvPr id="41" name="TextBox 40"/>
          <p:cNvSpPr txBox="1"/>
          <p:nvPr/>
        </p:nvSpPr>
        <p:spPr>
          <a:xfrm>
            <a:off x="1828800" y="3425249"/>
            <a:ext cx="1752600" cy="369332"/>
          </a:xfrm>
          <a:prstGeom prst="rect">
            <a:avLst/>
          </a:prstGeom>
          <a:noFill/>
        </p:spPr>
        <p:txBody>
          <a:bodyPr wrap="square" rtlCol="0">
            <a:spAutoFit/>
          </a:bodyPr>
          <a:lstStyle/>
          <a:p>
            <a:pPr>
              <a:spcAft>
                <a:spcPts val="600"/>
              </a:spcAft>
            </a:pPr>
            <a:r>
              <a:rPr lang="en-US" b="1" dirty="0">
                <a:solidFill>
                  <a:srgbClr val="00A8FF"/>
                </a:solidFill>
                <a:latin typeface="+mj-lt"/>
                <a:cs typeface="Arial"/>
              </a:rPr>
              <a:t>WATER</a:t>
            </a:r>
            <a:endParaRPr lang="en-US" dirty="0">
              <a:solidFill>
                <a:srgbClr val="00A8FF"/>
              </a:solidFill>
              <a:latin typeface="+mj-lt"/>
              <a:cs typeface="Arial"/>
            </a:endParaRPr>
          </a:p>
        </p:txBody>
      </p:sp>
      <p:sp>
        <p:nvSpPr>
          <p:cNvPr id="42" name="TextBox 41"/>
          <p:cNvSpPr txBox="1"/>
          <p:nvPr/>
        </p:nvSpPr>
        <p:spPr>
          <a:xfrm>
            <a:off x="3111573" y="3425250"/>
            <a:ext cx="901209" cy="369332"/>
          </a:xfrm>
          <a:prstGeom prst="rect">
            <a:avLst/>
          </a:prstGeom>
          <a:noFill/>
        </p:spPr>
        <p:txBody>
          <a:bodyPr wrap="none" rtlCol="0">
            <a:spAutoFit/>
          </a:bodyPr>
          <a:lstStyle/>
          <a:p>
            <a:r>
              <a:rPr lang="en-US" b="1" dirty="0">
                <a:solidFill>
                  <a:srgbClr val="00A8FF"/>
                </a:solidFill>
                <a:latin typeface="+mj-lt"/>
                <a:cs typeface="Arial"/>
              </a:rPr>
              <a:t>WASTE</a:t>
            </a:r>
          </a:p>
        </p:txBody>
      </p:sp>
      <p:sp>
        <p:nvSpPr>
          <p:cNvPr id="43" name="TextBox 42"/>
          <p:cNvSpPr txBox="1"/>
          <p:nvPr/>
        </p:nvSpPr>
        <p:spPr>
          <a:xfrm>
            <a:off x="4254573" y="3440668"/>
            <a:ext cx="1625766" cy="369332"/>
          </a:xfrm>
          <a:prstGeom prst="rect">
            <a:avLst/>
          </a:prstGeom>
          <a:noFill/>
        </p:spPr>
        <p:txBody>
          <a:bodyPr wrap="none" rtlCol="0">
            <a:spAutoFit/>
          </a:bodyPr>
          <a:lstStyle/>
          <a:p>
            <a:pPr algn="ctr"/>
            <a:r>
              <a:rPr lang="en-US" b="1" dirty="0">
                <a:solidFill>
                  <a:srgbClr val="46668B"/>
                </a:solidFill>
                <a:latin typeface="+mj-lt"/>
                <a:cs typeface="Arial"/>
              </a:rPr>
              <a:t>   </a:t>
            </a:r>
            <a:r>
              <a:rPr lang="en-US" b="1" dirty="0">
                <a:solidFill>
                  <a:srgbClr val="00A8FF"/>
                </a:solidFill>
                <a:latin typeface="+mj-lt"/>
                <a:cs typeface="Arial"/>
              </a:rPr>
              <a:t>TRANSPORT</a:t>
            </a:r>
          </a:p>
        </p:txBody>
      </p:sp>
      <p:sp>
        <p:nvSpPr>
          <p:cNvPr id="44" name="TextBox 43"/>
          <p:cNvSpPr txBox="1"/>
          <p:nvPr/>
        </p:nvSpPr>
        <p:spPr>
          <a:xfrm>
            <a:off x="5778573" y="3439886"/>
            <a:ext cx="1640193" cy="369332"/>
          </a:xfrm>
          <a:prstGeom prst="rect">
            <a:avLst/>
          </a:prstGeom>
          <a:noFill/>
        </p:spPr>
        <p:txBody>
          <a:bodyPr wrap="none" rtlCol="0">
            <a:spAutoFit/>
          </a:bodyPr>
          <a:lstStyle/>
          <a:p>
            <a:r>
              <a:rPr lang="en-US" b="1" dirty="0">
                <a:solidFill>
                  <a:srgbClr val="00A8FF"/>
                </a:solidFill>
                <a:latin typeface="+mj-lt"/>
                <a:cs typeface="Arial"/>
              </a:rPr>
              <a:t>  LANDSCAPE</a:t>
            </a:r>
          </a:p>
        </p:txBody>
      </p:sp>
      <p:sp>
        <p:nvSpPr>
          <p:cNvPr id="45" name="TextBox 44"/>
          <p:cNvSpPr txBox="1"/>
          <p:nvPr/>
        </p:nvSpPr>
        <p:spPr>
          <a:xfrm>
            <a:off x="7391400" y="3439886"/>
            <a:ext cx="1765227" cy="369332"/>
          </a:xfrm>
          <a:prstGeom prst="rect">
            <a:avLst/>
          </a:prstGeom>
          <a:noFill/>
        </p:spPr>
        <p:txBody>
          <a:bodyPr wrap="none" rtlCol="0">
            <a:spAutoFit/>
          </a:bodyPr>
          <a:lstStyle/>
          <a:p>
            <a:r>
              <a:rPr lang="en-US" b="1" dirty="0">
                <a:solidFill>
                  <a:srgbClr val="00A8FF"/>
                </a:solidFill>
                <a:latin typeface="+mj-lt"/>
                <a:cs typeface="Arial"/>
              </a:rPr>
              <a:t>INFORMATION</a:t>
            </a:r>
          </a:p>
        </p:txBody>
      </p:sp>
      <p:sp>
        <p:nvSpPr>
          <p:cNvPr id="12" name="TextBox 11"/>
          <p:cNvSpPr txBox="1"/>
          <p:nvPr/>
        </p:nvSpPr>
        <p:spPr>
          <a:xfrm>
            <a:off x="342900" y="152400"/>
            <a:ext cx="8724900" cy="1323439"/>
          </a:xfrm>
          <a:prstGeom prst="rect">
            <a:avLst/>
          </a:prstGeom>
          <a:noFill/>
        </p:spPr>
        <p:txBody>
          <a:bodyPr wrap="square" rtlCol="0">
            <a:spAutoFit/>
          </a:bodyPr>
          <a:lstStyle/>
          <a:p>
            <a:r>
              <a:rPr lang="en-US" sz="4000" dirty="0">
                <a:solidFill>
                  <a:srgbClr val="817D76"/>
                </a:solidFill>
                <a:latin typeface="Century Gothic" pitchFamily="34" charset="0"/>
              </a:rPr>
              <a:t>Applicable to most types &amp; sizes of infrastructure projects</a:t>
            </a:r>
          </a:p>
        </p:txBody>
      </p:sp>
      <p:sp>
        <p:nvSpPr>
          <p:cNvPr id="13" name="TextBox 12"/>
          <p:cNvSpPr txBox="1"/>
          <p:nvPr/>
        </p:nvSpPr>
        <p:spPr>
          <a:xfrm>
            <a:off x="291152" y="4267200"/>
            <a:ext cx="8763000" cy="461665"/>
          </a:xfrm>
          <a:prstGeom prst="rect">
            <a:avLst/>
          </a:prstGeom>
          <a:noFill/>
        </p:spPr>
        <p:txBody>
          <a:bodyPr wrap="square" rtlCol="0">
            <a:spAutoFit/>
          </a:bodyPr>
          <a:lstStyle/>
          <a:p>
            <a:r>
              <a:rPr lang="en-US" sz="2400" dirty="0">
                <a:solidFill>
                  <a:srgbClr val="817D76"/>
                </a:solidFill>
                <a:latin typeface="Century Gothic" pitchFamily="34" charset="0"/>
              </a:rPr>
              <a:t>Envision Addresses the </a:t>
            </a:r>
            <a:r>
              <a:rPr lang="en-US" sz="2400" b="1" i="1" dirty="0">
                <a:solidFill>
                  <a:srgbClr val="817D76"/>
                </a:solidFill>
                <a:latin typeface="Century Gothic" pitchFamily="34" charset="0"/>
              </a:rPr>
              <a:t>public</a:t>
            </a:r>
            <a:r>
              <a:rPr lang="en-US" sz="2400" dirty="0">
                <a:solidFill>
                  <a:srgbClr val="817D76"/>
                </a:solidFill>
                <a:latin typeface="Century Gothic" pitchFamily="34" charset="0"/>
              </a:rPr>
              <a:t> side of infrastructure</a:t>
            </a:r>
          </a:p>
        </p:txBody>
      </p:sp>
      <p:sp>
        <p:nvSpPr>
          <p:cNvPr id="14" name="TextBox 13"/>
          <p:cNvSpPr txBox="1"/>
          <p:nvPr/>
        </p:nvSpPr>
        <p:spPr>
          <a:xfrm>
            <a:off x="309349" y="4611975"/>
            <a:ext cx="8758452" cy="216982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solidFill>
                  <a:srgbClr val="8B8376"/>
                </a:solidFill>
                <a:latin typeface="Century Gothic" pitchFamily="34" charset="0"/>
              </a:rPr>
              <a:t>Broader concern for long term and community impacts</a:t>
            </a:r>
          </a:p>
          <a:p>
            <a:pPr marL="342900" indent="-342900">
              <a:lnSpc>
                <a:spcPct val="150000"/>
              </a:lnSpc>
              <a:buFont typeface="Arial" panose="020B0604020202020204" pitchFamily="34" charset="0"/>
              <a:buChar char="•"/>
            </a:pPr>
            <a:r>
              <a:rPr lang="en-US" dirty="0">
                <a:solidFill>
                  <a:srgbClr val="8B8376"/>
                </a:solidFill>
                <a:latin typeface="Century Gothic" pitchFamily="34" charset="0"/>
              </a:rPr>
              <a:t>Reflects the fact that no single entity is typically responsible for infrastructure – collaboration is key</a:t>
            </a:r>
          </a:p>
          <a:p>
            <a:pPr marL="342900" indent="-342900">
              <a:lnSpc>
                <a:spcPct val="150000"/>
              </a:lnSpc>
              <a:buFont typeface="Arial" panose="020B0604020202020204" pitchFamily="34" charset="0"/>
              <a:buChar char="•"/>
            </a:pPr>
            <a:r>
              <a:rPr lang="en-US" dirty="0">
                <a:solidFill>
                  <a:srgbClr val="8B8376"/>
                </a:solidFill>
                <a:latin typeface="Century Gothic" pitchFamily="34" charset="0"/>
              </a:rPr>
              <a:t>Infrastructure largely publicly funded – must respond to public and taxpayer needs </a:t>
            </a:r>
          </a:p>
        </p:txBody>
      </p:sp>
    </p:spTree>
    <p:extLst>
      <p:ext uri="{BB962C8B-B14F-4D97-AF65-F5344CB8AC3E}">
        <p14:creationId xmlns:p14="http://schemas.microsoft.com/office/powerpoint/2010/main" val="84951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707886"/>
          </a:xfrm>
          <a:prstGeom prst="rect">
            <a:avLst/>
          </a:prstGeom>
          <a:noFill/>
        </p:spPr>
        <p:txBody>
          <a:bodyPr wrap="square" rtlCol="0">
            <a:spAutoFit/>
          </a:bodyPr>
          <a:lstStyle/>
          <a:p>
            <a:r>
              <a:rPr lang="en-US" sz="4000" dirty="0">
                <a:solidFill>
                  <a:srgbClr val="817D76"/>
                </a:solidFill>
                <a:latin typeface="Century Gothic" pitchFamily="34" charset="0"/>
              </a:rPr>
              <a:t>‘Credits’ in Five Categories</a:t>
            </a:r>
          </a:p>
        </p:txBody>
      </p:sp>
      <p:sp>
        <p:nvSpPr>
          <p:cNvPr id="5" name="TextBox 4"/>
          <p:cNvSpPr txBox="1"/>
          <p:nvPr/>
        </p:nvSpPr>
        <p:spPr>
          <a:xfrm>
            <a:off x="134773" y="2192903"/>
            <a:ext cx="1358064" cy="437207"/>
          </a:xfrm>
          <a:prstGeom prst="rect">
            <a:avLst/>
          </a:prstGeom>
          <a:noFill/>
        </p:spPr>
        <p:txBody>
          <a:bodyPr wrap="none" rtlCol="0">
            <a:spAutoFit/>
          </a:bodyPr>
          <a:lstStyle/>
          <a:p>
            <a:r>
              <a:rPr lang="en-US" sz="1400" b="1" dirty="0">
                <a:solidFill>
                  <a:srgbClr val="FF9B26"/>
                </a:solidFill>
              </a:rPr>
              <a:t>Quality of Life</a:t>
            </a:r>
          </a:p>
          <a:p>
            <a:r>
              <a:rPr lang="en-US" sz="1100" b="1" dirty="0">
                <a:solidFill>
                  <a:srgbClr val="FF9B26"/>
                </a:solidFill>
              </a:rPr>
              <a:t>13 credits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062" y="1519991"/>
            <a:ext cx="669338" cy="683257"/>
          </a:xfrm>
          <a:prstGeom prst="rect">
            <a:avLst/>
          </a:prstGeom>
        </p:spPr>
      </p:pic>
      <p:sp>
        <p:nvSpPr>
          <p:cNvPr id="7" name="TextBox 6"/>
          <p:cNvSpPr txBox="1"/>
          <p:nvPr/>
        </p:nvSpPr>
        <p:spPr>
          <a:xfrm>
            <a:off x="134773" y="2822772"/>
            <a:ext cx="1922627" cy="2820686"/>
          </a:xfrm>
          <a:prstGeom prst="rect">
            <a:avLst/>
          </a:prstGeom>
          <a:noFill/>
        </p:spPr>
        <p:txBody>
          <a:bodyPr wrap="square" rtlCol="0">
            <a:spAutoFit/>
          </a:bodyPr>
          <a:lstStyle/>
          <a:p>
            <a:r>
              <a:rPr lang="en-US" sz="1400" b="1" dirty="0">
                <a:solidFill>
                  <a:srgbClr val="FF9B26"/>
                </a:solidFill>
              </a:rPr>
              <a:t>1 Purpose</a:t>
            </a:r>
          </a:p>
          <a:p>
            <a:pPr marL="114300" indent="-114300"/>
            <a:r>
              <a:rPr lang="en-US" sz="700" dirty="0">
                <a:solidFill>
                  <a:srgbClr val="817D76"/>
                </a:solidFill>
                <a:latin typeface="Arial Narrow" panose="020B0606020202030204" pitchFamily="34" charset="0"/>
              </a:rPr>
              <a:t>QL 1.1 Improve Community Quality of Life</a:t>
            </a:r>
          </a:p>
          <a:p>
            <a:pPr marL="114300" indent="-114300"/>
            <a:r>
              <a:rPr lang="en-US" sz="700" dirty="0">
                <a:solidFill>
                  <a:srgbClr val="817D76"/>
                </a:solidFill>
                <a:latin typeface="Arial Narrow" panose="020B0606020202030204" pitchFamily="34" charset="0"/>
              </a:rPr>
              <a:t>QL 1.2 Simulate Sustainable Growth &amp; Development</a:t>
            </a:r>
          </a:p>
          <a:p>
            <a:pPr marL="114300" indent="-114300"/>
            <a:r>
              <a:rPr lang="en-US" sz="700" dirty="0">
                <a:solidFill>
                  <a:srgbClr val="817D76"/>
                </a:solidFill>
                <a:latin typeface="Arial Narrow" panose="020B0606020202030204" pitchFamily="34" charset="0"/>
              </a:rPr>
              <a:t>QL 1.3 Develop Local Skills + Capabilities</a:t>
            </a:r>
          </a:p>
          <a:p>
            <a:pPr marL="114300" indent="-114300"/>
            <a:endParaRPr lang="en-US" sz="700" dirty="0">
              <a:solidFill>
                <a:srgbClr val="817D76"/>
              </a:solidFill>
              <a:latin typeface="Arial Narrow" panose="020B0606020202030204" pitchFamily="34" charset="0"/>
            </a:endParaRPr>
          </a:p>
          <a:p>
            <a:pPr marL="114300" indent="-114300"/>
            <a:endParaRPr lang="en-US" sz="700" dirty="0">
              <a:solidFill>
                <a:srgbClr val="817D76"/>
              </a:solidFill>
              <a:latin typeface="Arial Narrow" panose="020B0606020202030204" pitchFamily="34" charset="0"/>
            </a:endParaRPr>
          </a:p>
          <a:p>
            <a:pPr marL="114300" indent="-114300"/>
            <a:endParaRPr lang="en-US" sz="700" dirty="0">
              <a:solidFill>
                <a:srgbClr val="817D76"/>
              </a:solidFill>
              <a:latin typeface="Arial Narrow" panose="020B0606020202030204" pitchFamily="34" charset="0"/>
            </a:endParaRPr>
          </a:p>
          <a:p>
            <a:pPr marL="114300" indent="-114300"/>
            <a:endParaRPr lang="en-US" sz="700" dirty="0">
              <a:solidFill>
                <a:srgbClr val="817D76"/>
              </a:solidFill>
              <a:latin typeface="Arial Narrow" panose="020B0606020202030204" pitchFamily="34" charset="0"/>
            </a:endParaRPr>
          </a:p>
          <a:p>
            <a:endParaRPr lang="en-US" sz="1400" dirty="0"/>
          </a:p>
          <a:p>
            <a:r>
              <a:rPr lang="en-US" sz="1400" b="1" dirty="0">
                <a:solidFill>
                  <a:srgbClr val="FF9B26"/>
                </a:solidFill>
              </a:rPr>
              <a:t>2 Wellbeing</a:t>
            </a:r>
          </a:p>
          <a:p>
            <a:r>
              <a:rPr lang="en-US" sz="700" dirty="0">
                <a:solidFill>
                  <a:srgbClr val="817D76"/>
                </a:solidFill>
                <a:latin typeface="Arial Narrow" panose="020B0606020202030204" pitchFamily="34" charset="0"/>
              </a:rPr>
              <a:t>QL 2.1 Enhance Public Health + Safety</a:t>
            </a:r>
          </a:p>
          <a:p>
            <a:r>
              <a:rPr lang="en-US" sz="700" dirty="0">
                <a:solidFill>
                  <a:srgbClr val="817D76"/>
                </a:solidFill>
                <a:latin typeface="Arial Narrow" panose="020B0606020202030204" pitchFamily="34" charset="0"/>
              </a:rPr>
              <a:t>QL 2.2 Minimize Noise and Vibration</a:t>
            </a:r>
          </a:p>
          <a:p>
            <a:r>
              <a:rPr lang="en-US" sz="700" dirty="0">
                <a:solidFill>
                  <a:srgbClr val="817D76"/>
                </a:solidFill>
                <a:latin typeface="Arial Narrow" panose="020B0606020202030204" pitchFamily="34" charset="0"/>
              </a:rPr>
              <a:t>QL 2.3 Minimize Light Pollution</a:t>
            </a:r>
          </a:p>
          <a:p>
            <a:r>
              <a:rPr lang="en-US" sz="700" dirty="0">
                <a:solidFill>
                  <a:srgbClr val="817D76"/>
                </a:solidFill>
                <a:latin typeface="Arial Narrow" panose="020B0606020202030204" pitchFamily="34" charset="0"/>
              </a:rPr>
              <a:t>QL 2.4 Improve Community Mobility + Access</a:t>
            </a:r>
          </a:p>
          <a:p>
            <a:r>
              <a:rPr lang="en-US" sz="700" dirty="0">
                <a:solidFill>
                  <a:srgbClr val="817D76"/>
                </a:solidFill>
                <a:latin typeface="Arial Narrow" panose="020B0606020202030204" pitchFamily="34" charset="0"/>
              </a:rPr>
              <a:t>QL 2.5 Encourage Alterative Modes of Transport</a:t>
            </a:r>
          </a:p>
          <a:p>
            <a:r>
              <a:rPr lang="en-US" sz="700" dirty="0">
                <a:solidFill>
                  <a:srgbClr val="817D76"/>
                </a:solidFill>
                <a:latin typeface="Arial Narrow" panose="020B0606020202030204" pitchFamily="34" charset="0"/>
              </a:rPr>
              <a:t>QL 2.6 Improve Accessibility, Safety + Wayfinding</a:t>
            </a:r>
          </a:p>
          <a:p>
            <a:endParaRPr lang="en-US" sz="1200" dirty="0">
              <a:solidFill>
                <a:srgbClr val="817D76"/>
              </a:solidFill>
              <a:latin typeface="Arial Narrow" panose="020B0606020202030204" pitchFamily="34" charset="0"/>
            </a:endParaRPr>
          </a:p>
          <a:p>
            <a:r>
              <a:rPr lang="en-US" sz="1400" b="1" dirty="0">
                <a:solidFill>
                  <a:srgbClr val="FF9B26"/>
                </a:solidFill>
              </a:rPr>
              <a:t>3 Community</a:t>
            </a:r>
          </a:p>
          <a:p>
            <a:r>
              <a:rPr lang="en-US" sz="700" dirty="0">
                <a:solidFill>
                  <a:srgbClr val="817D76"/>
                </a:solidFill>
                <a:latin typeface="Arial Narrow" panose="020B0606020202030204" pitchFamily="34" charset="0"/>
              </a:rPr>
              <a:t>QL 3.1 Preserve Historic + Cultural Resources</a:t>
            </a:r>
          </a:p>
          <a:p>
            <a:r>
              <a:rPr lang="en-US" sz="700" dirty="0">
                <a:solidFill>
                  <a:srgbClr val="817D76"/>
                </a:solidFill>
                <a:latin typeface="Arial Narrow" panose="020B0606020202030204" pitchFamily="34" charset="0"/>
              </a:rPr>
              <a:t>QL 3.2 Preserve Views + Local Character</a:t>
            </a:r>
          </a:p>
          <a:p>
            <a:r>
              <a:rPr lang="en-US" sz="700" dirty="0">
                <a:solidFill>
                  <a:srgbClr val="817D76"/>
                </a:solidFill>
                <a:latin typeface="Arial Narrow" panose="020B0606020202030204" pitchFamily="34" charset="0"/>
              </a:rPr>
              <a:t>QL 3.3 Enhance Public Space</a:t>
            </a:r>
          </a:p>
          <a:p>
            <a:endParaRPr lang="en-US" sz="700" dirty="0">
              <a:solidFill>
                <a:srgbClr val="817D76"/>
              </a:solidFill>
              <a:latin typeface="Arial Narrow" panose="020B0606020202030204" pitchFamily="34" charset="0"/>
            </a:endParaRPr>
          </a:p>
          <a:p>
            <a:r>
              <a:rPr lang="en-US" sz="700" dirty="0">
                <a:solidFill>
                  <a:srgbClr val="817D76"/>
                </a:solidFill>
                <a:latin typeface="Arial Narrow" panose="020B0606020202030204" pitchFamily="34" charset="0"/>
              </a:rPr>
              <a:t>QL0.0 Innovate or Exceed Credit Requirements</a:t>
            </a:r>
            <a:endParaRPr lang="en-US" sz="700"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7400" y="1519992"/>
            <a:ext cx="385879" cy="647792"/>
          </a:xfrm>
          <a:prstGeom prst="rect">
            <a:avLst/>
          </a:prstGeom>
        </p:spPr>
      </p:pic>
      <p:sp>
        <p:nvSpPr>
          <p:cNvPr id="10" name="TextBox 9"/>
          <p:cNvSpPr txBox="1"/>
          <p:nvPr/>
        </p:nvSpPr>
        <p:spPr>
          <a:xfrm>
            <a:off x="1981200" y="2157439"/>
            <a:ext cx="1136850" cy="437207"/>
          </a:xfrm>
          <a:prstGeom prst="rect">
            <a:avLst/>
          </a:prstGeom>
          <a:noFill/>
        </p:spPr>
        <p:txBody>
          <a:bodyPr wrap="none" rtlCol="0">
            <a:spAutoFit/>
          </a:bodyPr>
          <a:lstStyle/>
          <a:p>
            <a:r>
              <a:rPr lang="en-US" sz="1400" b="1" dirty="0">
                <a:solidFill>
                  <a:srgbClr val="D71923"/>
                </a:solidFill>
              </a:rPr>
              <a:t>Leadership</a:t>
            </a:r>
          </a:p>
          <a:p>
            <a:r>
              <a:rPr lang="en-US" sz="1100" b="1" dirty="0">
                <a:solidFill>
                  <a:srgbClr val="D71923"/>
                </a:solidFill>
              </a:rPr>
              <a:t>10 credits</a:t>
            </a:r>
          </a:p>
        </p:txBody>
      </p:sp>
      <p:sp>
        <p:nvSpPr>
          <p:cNvPr id="11" name="TextBox 10"/>
          <p:cNvSpPr txBox="1"/>
          <p:nvPr/>
        </p:nvSpPr>
        <p:spPr>
          <a:xfrm>
            <a:off x="1981200" y="2822773"/>
            <a:ext cx="1955700" cy="2848892"/>
          </a:xfrm>
          <a:prstGeom prst="rect">
            <a:avLst/>
          </a:prstGeom>
          <a:solidFill>
            <a:schemeClr val="bg1"/>
          </a:solidFill>
        </p:spPr>
        <p:txBody>
          <a:bodyPr wrap="square" rtlCol="0">
            <a:spAutoFit/>
          </a:bodyPr>
          <a:lstStyle/>
          <a:p>
            <a:r>
              <a:rPr lang="en-US" sz="1400" b="1" dirty="0">
                <a:solidFill>
                  <a:srgbClr val="D71923"/>
                </a:solidFill>
              </a:rPr>
              <a:t>1 Collaboration</a:t>
            </a:r>
          </a:p>
          <a:p>
            <a:pPr marL="114300" indent="-114300"/>
            <a:r>
              <a:rPr lang="en-US" sz="700" dirty="0">
                <a:solidFill>
                  <a:srgbClr val="817D76"/>
                </a:solidFill>
                <a:latin typeface="Arial Narrow" panose="020B0606020202030204" pitchFamily="34" charset="0"/>
              </a:rPr>
              <a:t>LD 1.1 Provide Effective Leadership + Commitment</a:t>
            </a:r>
          </a:p>
          <a:p>
            <a:pPr marL="114300" indent="-114300"/>
            <a:r>
              <a:rPr lang="en-US" sz="700" dirty="0">
                <a:solidFill>
                  <a:srgbClr val="817D76"/>
                </a:solidFill>
                <a:latin typeface="Arial Narrow" panose="020B0606020202030204" pitchFamily="34" charset="0"/>
              </a:rPr>
              <a:t>LD 1.2 Establish a Sustainability Management System</a:t>
            </a:r>
          </a:p>
          <a:p>
            <a:pPr marL="114300" indent="-114300"/>
            <a:r>
              <a:rPr lang="en-US" sz="700" dirty="0">
                <a:solidFill>
                  <a:srgbClr val="817D76"/>
                </a:solidFill>
                <a:latin typeface="Arial Narrow" panose="020B0606020202030204" pitchFamily="34" charset="0"/>
              </a:rPr>
              <a:t>LD 1.3 Foster Collaboration + Teamwork</a:t>
            </a:r>
          </a:p>
          <a:p>
            <a:pPr marL="114300" indent="-114300"/>
            <a:r>
              <a:rPr lang="en-US" sz="700" dirty="0">
                <a:solidFill>
                  <a:srgbClr val="817D76"/>
                </a:solidFill>
                <a:latin typeface="Arial Narrow" panose="020B0606020202030204" pitchFamily="34" charset="0"/>
              </a:rPr>
              <a:t>LD 1.4 Provide for Stakeholder Involvement</a:t>
            </a:r>
          </a:p>
          <a:p>
            <a:pPr marL="114300" indent="-114300"/>
            <a:endParaRPr lang="en-US" sz="700" dirty="0">
              <a:solidFill>
                <a:srgbClr val="817D76"/>
              </a:solidFill>
              <a:latin typeface="Arial Narrow" panose="020B0606020202030204" pitchFamily="34" charset="0"/>
            </a:endParaRPr>
          </a:p>
          <a:p>
            <a:pPr marL="114300" indent="-114300"/>
            <a:endParaRPr lang="en-US" sz="700" dirty="0">
              <a:solidFill>
                <a:srgbClr val="817D76"/>
              </a:solidFill>
              <a:latin typeface="Arial Narrow" panose="020B0606020202030204" pitchFamily="34" charset="0"/>
            </a:endParaRPr>
          </a:p>
          <a:p>
            <a:pPr marL="114300" indent="-114300"/>
            <a:endParaRPr lang="en-US" sz="700" dirty="0">
              <a:solidFill>
                <a:srgbClr val="817D76"/>
              </a:solidFill>
              <a:latin typeface="Arial Narrow" panose="020B0606020202030204" pitchFamily="34" charset="0"/>
            </a:endParaRPr>
          </a:p>
          <a:p>
            <a:endParaRPr lang="en-US" sz="1200" dirty="0"/>
          </a:p>
          <a:p>
            <a:r>
              <a:rPr lang="en-US" sz="1400" b="1" dirty="0">
                <a:solidFill>
                  <a:srgbClr val="D71923"/>
                </a:solidFill>
              </a:rPr>
              <a:t>2 Management</a:t>
            </a:r>
          </a:p>
          <a:p>
            <a:r>
              <a:rPr lang="en-US" sz="700" dirty="0">
                <a:solidFill>
                  <a:srgbClr val="817D76"/>
                </a:solidFill>
                <a:latin typeface="Arial Narrow" panose="020B0606020202030204" pitchFamily="34" charset="0"/>
              </a:rPr>
              <a:t>LD 2.1 Pursue By-Product Synergy Opportunities</a:t>
            </a:r>
          </a:p>
          <a:p>
            <a:r>
              <a:rPr lang="en-US" sz="700" dirty="0">
                <a:solidFill>
                  <a:srgbClr val="817D76"/>
                </a:solidFill>
                <a:latin typeface="Arial Narrow" panose="020B0606020202030204" pitchFamily="34" charset="0"/>
              </a:rPr>
              <a:t>LD 2.2 Improve Infrastructure Integration</a:t>
            </a:r>
          </a:p>
          <a:p>
            <a:endParaRPr lang="en-US" sz="700" dirty="0">
              <a:solidFill>
                <a:srgbClr val="817D76"/>
              </a:solidFill>
              <a:latin typeface="Arial Narrow" panose="020B0606020202030204" pitchFamily="34" charset="0"/>
            </a:endParaRPr>
          </a:p>
          <a:p>
            <a:endParaRPr lang="en-US" sz="700" dirty="0">
              <a:solidFill>
                <a:srgbClr val="817D76"/>
              </a:solidFill>
              <a:latin typeface="Arial Narrow" panose="020B0606020202030204" pitchFamily="34" charset="0"/>
            </a:endParaRPr>
          </a:p>
          <a:p>
            <a:endParaRPr lang="en-US" sz="700" dirty="0">
              <a:solidFill>
                <a:srgbClr val="817D76"/>
              </a:solidFill>
              <a:latin typeface="Arial Narrow" panose="020B0606020202030204" pitchFamily="34" charset="0"/>
            </a:endParaRPr>
          </a:p>
          <a:p>
            <a:endParaRPr lang="en-US" sz="700" dirty="0">
              <a:solidFill>
                <a:srgbClr val="817D76"/>
              </a:solidFill>
              <a:latin typeface="Arial Narrow" panose="020B0606020202030204" pitchFamily="34" charset="0"/>
            </a:endParaRPr>
          </a:p>
          <a:p>
            <a:endParaRPr lang="en-US" sz="1400" dirty="0">
              <a:solidFill>
                <a:srgbClr val="817D76"/>
              </a:solidFill>
              <a:latin typeface="Arial Narrow" panose="020B0606020202030204" pitchFamily="34" charset="0"/>
            </a:endParaRPr>
          </a:p>
          <a:p>
            <a:r>
              <a:rPr lang="en-US" sz="1400" b="1" dirty="0">
                <a:solidFill>
                  <a:srgbClr val="D71923"/>
                </a:solidFill>
              </a:rPr>
              <a:t>3 Planning</a:t>
            </a:r>
          </a:p>
          <a:p>
            <a:r>
              <a:rPr lang="en-US" sz="700" dirty="0">
                <a:solidFill>
                  <a:srgbClr val="817D76"/>
                </a:solidFill>
                <a:latin typeface="Arial Narrow" panose="020B0606020202030204" pitchFamily="34" charset="0"/>
              </a:rPr>
              <a:t>LD 3.1 Plan for Long-Term Monitoring + Maintenance</a:t>
            </a:r>
          </a:p>
          <a:p>
            <a:r>
              <a:rPr lang="en-US" sz="700" dirty="0">
                <a:solidFill>
                  <a:srgbClr val="817D76"/>
                </a:solidFill>
                <a:latin typeface="Arial Narrow" panose="020B0606020202030204" pitchFamily="34" charset="0"/>
              </a:rPr>
              <a:t>LD 3.2 Address Conflicting regulations + Policy</a:t>
            </a:r>
          </a:p>
          <a:p>
            <a:r>
              <a:rPr lang="en-US" sz="700" dirty="0">
                <a:solidFill>
                  <a:srgbClr val="817D76"/>
                </a:solidFill>
                <a:latin typeface="Arial Narrow" panose="020B0606020202030204" pitchFamily="34" charset="0"/>
              </a:rPr>
              <a:t>LD 3.3 Extend Useful Life</a:t>
            </a:r>
          </a:p>
          <a:p>
            <a:endParaRPr lang="en-US" sz="700" dirty="0">
              <a:solidFill>
                <a:srgbClr val="817D76"/>
              </a:solidFill>
              <a:latin typeface="Arial Narrow" panose="020B0606020202030204" pitchFamily="34" charset="0"/>
            </a:endParaRPr>
          </a:p>
          <a:p>
            <a:r>
              <a:rPr lang="en-US" sz="700" dirty="0">
                <a:solidFill>
                  <a:srgbClr val="817D76"/>
                </a:solidFill>
                <a:latin typeface="Arial Narrow" panose="020B0606020202030204" pitchFamily="34" charset="0"/>
              </a:rPr>
              <a:t>LD 0.0 Innovate or Exceed Credit Requirements</a:t>
            </a:r>
            <a:endParaRPr lang="en-US" sz="700" dirty="0"/>
          </a:p>
        </p:txBody>
      </p:sp>
      <p:sp>
        <p:nvSpPr>
          <p:cNvPr id="14" name="TextBox 13"/>
          <p:cNvSpPr txBox="1"/>
          <p:nvPr/>
        </p:nvSpPr>
        <p:spPr>
          <a:xfrm>
            <a:off x="3867126" y="2102632"/>
            <a:ext cx="1917738" cy="437207"/>
          </a:xfrm>
          <a:prstGeom prst="rect">
            <a:avLst/>
          </a:prstGeom>
          <a:noFill/>
        </p:spPr>
        <p:txBody>
          <a:bodyPr wrap="square" rtlCol="0">
            <a:spAutoFit/>
          </a:bodyPr>
          <a:lstStyle/>
          <a:p>
            <a:r>
              <a:rPr lang="en-US" sz="1400" b="1" dirty="0">
                <a:solidFill>
                  <a:srgbClr val="00A8FF"/>
                </a:solidFill>
              </a:rPr>
              <a:t>Resource Allocation</a:t>
            </a:r>
          </a:p>
          <a:p>
            <a:r>
              <a:rPr lang="en-US" sz="1100" b="1" dirty="0">
                <a:solidFill>
                  <a:srgbClr val="00A8FF"/>
                </a:solidFill>
              </a:rPr>
              <a:t>14 credits</a:t>
            </a:r>
            <a:endParaRPr lang="en-US" sz="1400" b="1" dirty="0">
              <a:solidFill>
                <a:srgbClr val="00A8FF"/>
              </a:solidFill>
            </a:endParaRPr>
          </a:p>
        </p:txBody>
      </p:sp>
      <p:sp>
        <p:nvSpPr>
          <p:cNvPr id="15" name="TextBox 14"/>
          <p:cNvSpPr txBox="1"/>
          <p:nvPr/>
        </p:nvSpPr>
        <p:spPr>
          <a:xfrm>
            <a:off x="3867126" y="2782212"/>
            <a:ext cx="1936626" cy="2919408"/>
          </a:xfrm>
          <a:prstGeom prst="rect">
            <a:avLst/>
          </a:prstGeom>
          <a:solidFill>
            <a:schemeClr val="bg1"/>
          </a:solidFill>
        </p:spPr>
        <p:txBody>
          <a:bodyPr wrap="square" rtlCol="0">
            <a:spAutoFit/>
          </a:bodyPr>
          <a:lstStyle/>
          <a:p>
            <a:r>
              <a:rPr lang="en-US" sz="1400" b="1" dirty="0">
                <a:solidFill>
                  <a:srgbClr val="00B0F0"/>
                </a:solidFill>
              </a:rPr>
              <a:t>1 Materials</a:t>
            </a:r>
          </a:p>
          <a:p>
            <a:pPr marL="114300" indent="-114300"/>
            <a:r>
              <a:rPr lang="en-US" sz="700" dirty="0">
                <a:solidFill>
                  <a:srgbClr val="817D76"/>
                </a:solidFill>
                <a:latin typeface="Arial Narrow" panose="020B0606020202030204" pitchFamily="34" charset="0"/>
              </a:rPr>
              <a:t>RA 1.1 Reduce Net Embodied Energy</a:t>
            </a:r>
          </a:p>
          <a:p>
            <a:pPr marL="114300" indent="-114300"/>
            <a:r>
              <a:rPr lang="en-US" sz="700" dirty="0">
                <a:solidFill>
                  <a:srgbClr val="817D76"/>
                </a:solidFill>
                <a:latin typeface="Arial Narrow" panose="020B0606020202030204" pitchFamily="34" charset="0"/>
              </a:rPr>
              <a:t>RA 1.2 Support Sustainable Procurement Practices</a:t>
            </a:r>
          </a:p>
          <a:p>
            <a:pPr marL="114300" indent="-114300"/>
            <a:r>
              <a:rPr lang="en-US" sz="700" dirty="0">
                <a:solidFill>
                  <a:srgbClr val="817D76"/>
                </a:solidFill>
                <a:latin typeface="Arial Narrow" panose="020B0606020202030204" pitchFamily="34" charset="0"/>
              </a:rPr>
              <a:t>RA 1.3 Use Recycled Materials</a:t>
            </a:r>
          </a:p>
          <a:p>
            <a:pPr marL="114300" indent="-114300"/>
            <a:r>
              <a:rPr lang="en-US" sz="700" dirty="0">
                <a:solidFill>
                  <a:srgbClr val="817D76"/>
                </a:solidFill>
                <a:latin typeface="Arial Narrow" panose="020B0606020202030204" pitchFamily="34" charset="0"/>
              </a:rPr>
              <a:t>RA 1.4 Use Regional Materials</a:t>
            </a:r>
          </a:p>
          <a:p>
            <a:pPr marL="114300" indent="-114300"/>
            <a:r>
              <a:rPr lang="en-US" sz="700" dirty="0">
                <a:solidFill>
                  <a:srgbClr val="817D76"/>
                </a:solidFill>
                <a:latin typeface="Arial Narrow" panose="020B0606020202030204" pitchFamily="34" charset="0"/>
              </a:rPr>
              <a:t>RA 1.5 Divert Waste from Landfills</a:t>
            </a:r>
          </a:p>
          <a:p>
            <a:pPr marL="114300" indent="-114300"/>
            <a:r>
              <a:rPr lang="en-US" sz="700" dirty="0">
                <a:solidFill>
                  <a:srgbClr val="817D76"/>
                </a:solidFill>
                <a:latin typeface="Arial Narrow" panose="020B0606020202030204" pitchFamily="34" charset="0"/>
              </a:rPr>
              <a:t>RA 1.6 Reduce Excavated Materials Taken Off Site</a:t>
            </a:r>
          </a:p>
          <a:p>
            <a:pPr marL="114300" indent="-114300"/>
            <a:r>
              <a:rPr lang="en-US" sz="700" dirty="0">
                <a:solidFill>
                  <a:srgbClr val="817D76"/>
                </a:solidFill>
                <a:latin typeface="Arial Narrow" panose="020B0606020202030204" pitchFamily="34" charset="0"/>
              </a:rPr>
              <a:t>RA 1.7 Provide for Deconstruction + Recycling</a:t>
            </a:r>
          </a:p>
          <a:p>
            <a:endParaRPr lang="en-US" sz="1400" dirty="0"/>
          </a:p>
          <a:p>
            <a:r>
              <a:rPr lang="en-US" sz="1400" b="1" dirty="0">
                <a:solidFill>
                  <a:srgbClr val="00B0F0"/>
                </a:solidFill>
              </a:rPr>
              <a:t>2 Energy</a:t>
            </a:r>
          </a:p>
          <a:p>
            <a:r>
              <a:rPr lang="en-US" sz="700" dirty="0">
                <a:solidFill>
                  <a:srgbClr val="817D76"/>
                </a:solidFill>
                <a:latin typeface="Arial Narrow" panose="020B0606020202030204" pitchFamily="34" charset="0"/>
              </a:rPr>
              <a:t>RA 2.1 Reduce Energy Consumption</a:t>
            </a:r>
          </a:p>
          <a:p>
            <a:r>
              <a:rPr lang="en-US" sz="700" dirty="0">
                <a:solidFill>
                  <a:srgbClr val="817D76"/>
                </a:solidFill>
                <a:latin typeface="Arial Narrow" panose="020B0606020202030204" pitchFamily="34" charset="0"/>
              </a:rPr>
              <a:t>RA 2.2 Use Renewable Energy</a:t>
            </a:r>
          </a:p>
          <a:p>
            <a:r>
              <a:rPr lang="en-US" sz="700" dirty="0">
                <a:solidFill>
                  <a:srgbClr val="817D76"/>
                </a:solidFill>
                <a:latin typeface="Arial Narrow" panose="020B0606020202030204" pitchFamily="34" charset="0"/>
              </a:rPr>
              <a:t>RA 2.3 Commission + Monitor Energy Systems</a:t>
            </a:r>
          </a:p>
          <a:p>
            <a:endParaRPr lang="en-US" sz="700" dirty="0">
              <a:solidFill>
                <a:srgbClr val="817D76"/>
              </a:solidFill>
              <a:latin typeface="Arial Narrow" panose="020B0606020202030204" pitchFamily="34" charset="0"/>
            </a:endParaRPr>
          </a:p>
          <a:p>
            <a:endParaRPr lang="en-US" sz="700" dirty="0">
              <a:solidFill>
                <a:srgbClr val="817D76"/>
              </a:solidFill>
              <a:latin typeface="Arial Narrow" panose="020B0606020202030204" pitchFamily="34" charset="0"/>
            </a:endParaRPr>
          </a:p>
          <a:p>
            <a:endParaRPr lang="en-US" sz="700" dirty="0">
              <a:solidFill>
                <a:srgbClr val="817D76"/>
              </a:solidFill>
              <a:latin typeface="Arial Narrow" panose="020B0606020202030204" pitchFamily="34" charset="0"/>
            </a:endParaRPr>
          </a:p>
          <a:p>
            <a:endParaRPr lang="en-US" sz="1300" dirty="0">
              <a:solidFill>
                <a:srgbClr val="817D76"/>
              </a:solidFill>
              <a:latin typeface="Arial Narrow" panose="020B0606020202030204" pitchFamily="34" charset="0"/>
            </a:endParaRPr>
          </a:p>
          <a:p>
            <a:r>
              <a:rPr lang="en-US" sz="1400" b="1" dirty="0">
                <a:solidFill>
                  <a:srgbClr val="00B0F0"/>
                </a:solidFill>
              </a:rPr>
              <a:t>3 Water</a:t>
            </a:r>
          </a:p>
          <a:p>
            <a:r>
              <a:rPr lang="en-US" sz="700" dirty="0">
                <a:solidFill>
                  <a:srgbClr val="817D76"/>
                </a:solidFill>
                <a:latin typeface="Arial Narrow" panose="020B0606020202030204" pitchFamily="34" charset="0"/>
              </a:rPr>
              <a:t>RA 3.1 Protect Fresh Water Availability</a:t>
            </a:r>
          </a:p>
          <a:p>
            <a:r>
              <a:rPr lang="en-US" sz="700" dirty="0">
                <a:solidFill>
                  <a:srgbClr val="817D76"/>
                </a:solidFill>
                <a:latin typeface="Arial Narrow" panose="020B0606020202030204" pitchFamily="34" charset="0"/>
              </a:rPr>
              <a:t>RA 3.2 Reduce Potable Water Consumption</a:t>
            </a:r>
          </a:p>
          <a:p>
            <a:r>
              <a:rPr lang="en-US" sz="700" dirty="0">
                <a:solidFill>
                  <a:srgbClr val="817D76"/>
                </a:solidFill>
                <a:latin typeface="Arial Narrow" panose="020B0606020202030204" pitchFamily="34" charset="0"/>
              </a:rPr>
              <a:t>RA 3.3 Monitor Water Systems</a:t>
            </a:r>
          </a:p>
          <a:p>
            <a:endParaRPr lang="en-US" sz="900" dirty="0">
              <a:solidFill>
                <a:srgbClr val="817D76"/>
              </a:solidFill>
              <a:latin typeface="Arial Narrow" panose="020B0606020202030204" pitchFamily="34" charset="0"/>
            </a:endParaRPr>
          </a:p>
          <a:p>
            <a:r>
              <a:rPr lang="en-US" sz="700" dirty="0">
                <a:solidFill>
                  <a:srgbClr val="817D76"/>
                </a:solidFill>
                <a:latin typeface="Arial Narrow" panose="020B0606020202030204" pitchFamily="34" charset="0"/>
              </a:rPr>
              <a:t>RA 0.0 Innovate or Exceed Credit Requirements</a:t>
            </a:r>
            <a:endParaRPr lang="en-US" sz="700" dirty="0"/>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5852" y="1490440"/>
            <a:ext cx="419662" cy="633546"/>
          </a:xfrm>
          <a:prstGeom prst="rect">
            <a:avLst/>
          </a:prstGeom>
          <a:noFill/>
        </p:spPr>
      </p:pic>
      <p:sp>
        <p:nvSpPr>
          <p:cNvPr id="18" name="TextBox 17"/>
          <p:cNvSpPr txBox="1"/>
          <p:nvPr/>
        </p:nvSpPr>
        <p:spPr>
          <a:xfrm>
            <a:off x="5784864" y="2078679"/>
            <a:ext cx="1568574" cy="480172"/>
          </a:xfrm>
          <a:prstGeom prst="rect">
            <a:avLst/>
          </a:prstGeom>
          <a:noFill/>
        </p:spPr>
        <p:txBody>
          <a:bodyPr wrap="square" rtlCol="0">
            <a:spAutoFit/>
          </a:bodyPr>
          <a:lstStyle/>
          <a:p>
            <a:r>
              <a:rPr lang="en-US" sz="1400" b="1" dirty="0">
                <a:solidFill>
                  <a:srgbClr val="75C000"/>
                </a:solidFill>
              </a:rPr>
              <a:t>Natural  World</a:t>
            </a:r>
          </a:p>
          <a:p>
            <a:r>
              <a:rPr lang="en-US" sz="1100" b="1" dirty="0">
                <a:solidFill>
                  <a:srgbClr val="75C000"/>
                </a:solidFill>
              </a:rPr>
              <a:t>15 credits</a:t>
            </a:r>
          </a:p>
        </p:txBody>
      </p:sp>
      <p:sp>
        <p:nvSpPr>
          <p:cNvPr id="19" name="TextBox 18"/>
          <p:cNvSpPr txBox="1"/>
          <p:nvPr/>
        </p:nvSpPr>
        <p:spPr>
          <a:xfrm>
            <a:off x="5782208" y="2766187"/>
            <a:ext cx="1976501" cy="3364128"/>
          </a:xfrm>
          <a:prstGeom prst="rect">
            <a:avLst/>
          </a:prstGeom>
          <a:noFill/>
        </p:spPr>
        <p:txBody>
          <a:bodyPr wrap="square" rtlCol="0">
            <a:spAutoFit/>
          </a:bodyPr>
          <a:lstStyle/>
          <a:p>
            <a:r>
              <a:rPr lang="en-US" sz="1400" b="1" dirty="0">
                <a:solidFill>
                  <a:srgbClr val="75C000"/>
                </a:solidFill>
              </a:rPr>
              <a:t>1 Siting</a:t>
            </a:r>
          </a:p>
          <a:p>
            <a:pPr marL="114300" indent="-114300"/>
            <a:r>
              <a:rPr lang="en-US" sz="700" dirty="0">
                <a:solidFill>
                  <a:srgbClr val="817D76"/>
                </a:solidFill>
                <a:latin typeface="Arial Narrow" panose="020B0606020202030204" pitchFamily="34" charset="0"/>
              </a:rPr>
              <a:t>NW 1.1 Preserve Prime Habitat</a:t>
            </a:r>
          </a:p>
          <a:p>
            <a:pPr marL="114300" indent="-114300"/>
            <a:r>
              <a:rPr lang="en-US" sz="700" dirty="0">
                <a:solidFill>
                  <a:srgbClr val="817D76"/>
                </a:solidFill>
                <a:latin typeface="Arial Narrow" panose="020B0606020202030204" pitchFamily="34" charset="0"/>
              </a:rPr>
              <a:t>NW 1.2 Protect Wetlands + Surface Water</a:t>
            </a:r>
          </a:p>
          <a:p>
            <a:pPr marL="114300" indent="-114300"/>
            <a:r>
              <a:rPr lang="en-US" sz="700" dirty="0">
                <a:solidFill>
                  <a:srgbClr val="817D76"/>
                </a:solidFill>
                <a:latin typeface="Arial Narrow" panose="020B0606020202030204" pitchFamily="34" charset="0"/>
              </a:rPr>
              <a:t>NW 1.3 Preserve Prime Farmland</a:t>
            </a:r>
          </a:p>
          <a:p>
            <a:pPr marL="114300" indent="-114300"/>
            <a:r>
              <a:rPr lang="en-US" sz="700" dirty="0">
                <a:solidFill>
                  <a:srgbClr val="817D76"/>
                </a:solidFill>
                <a:latin typeface="Arial Narrow" panose="020B0606020202030204" pitchFamily="34" charset="0"/>
              </a:rPr>
              <a:t>NW 1.4 Avoid Adverse Geology</a:t>
            </a:r>
          </a:p>
          <a:p>
            <a:pPr marL="114300" indent="-114300"/>
            <a:r>
              <a:rPr lang="en-US" sz="700" dirty="0">
                <a:solidFill>
                  <a:srgbClr val="817D76"/>
                </a:solidFill>
                <a:latin typeface="Arial Narrow" panose="020B0606020202030204" pitchFamily="34" charset="0"/>
              </a:rPr>
              <a:t>NW 1.5 Preserve Floodplain Functions</a:t>
            </a:r>
          </a:p>
          <a:p>
            <a:pPr marL="114300" indent="-114300"/>
            <a:r>
              <a:rPr lang="en-US" sz="700" dirty="0">
                <a:solidFill>
                  <a:srgbClr val="817D76"/>
                </a:solidFill>
                <a:latin typeface="Arial Narrow" panose="020B0606020202030204" pitchFamily="34" charset="0"/>
              </a:rPr>
              <a:t>NW 1.6 Avoid Unsuitable Development on </a:t>
            </a:r>
          </a:p>
          <a:p>
            <a:pPr marL="114300" indent="-114300"/>
            <a:r>
              <a:rPr lang="en-US" sz="700" dirty="0">
                <a:solidFill>
                  <a:srgbClr val="817D76"/>
                </a:solidFill>
                <a:latin typeface="Arial Narrow" panose="020B0606020202030204" pitchFamily="34" charset="0"/>
              </a:rPr>
              <a:t>Steep Slopes</a:t>
            </a:r>
          </a:p>
          <a:p>
            <a:pPr marL="114300" indent="-114300"/>
            <a:r>
              <a:rPr lang="en-US" sz="700" dirty="0">
                <a:solidFill>
                  <a:srgbClr val="817D76"/>
                </a:solidFill>
                <a:latin typeface="Arial Narrow" panose="020B0606020202030204" pitchFamily="34" charset="0"/>
              </a:rPr>
              <a:t>NW 1.7 Preserve Greenfields</a:t>
            </a:r>
          </a:p>
          <a:p>
            <a:endParaRPr lang="en-US" sz="700" dirty="0"/>
          </a:p>
          <a:p>
            <a:r>
              <a:rPr lang="en-US" sz="1400" b="1" dirty="0">
                <a:solidFill>
                  <a:srgbClr val="75C000"/>
                </a:solidFill>
              </a:rPr>
              <a:t>2 Land + Water</a:t>
            </a:r>
          </a:p>
          <a:p>
            <a:r>
              <a:rPr lang="en-US" sz="700" dirty="0">
                <a:solidFill>
                  <a:srgbClr val="817D76"/>
                </a:solidFill>
                <a:latin typeface="Arial Narrow" panose="020B0606020202030204" pitchFamily="34" charset="0"/>
              </a:rPr>
              <a:t>NW 2.1 Manage Stormwater</a:t>
            </a:r>
          </a:p>
          <a:p>
            <a:r>
              <a:rPr lang="en-US" sz="700" dirty="0">
                <a:solidFill>
                  <a:srgbClr val="817D76"/>
                </a:solidFill>
                <a:latin typeface="Arial Narrow" panose="020B0606020202030204" pitchFamily="34" charset="0"/>
              </a:rPr>
              <a:t>NW 2.2 Reduce Pesticide + Fertilizer Impacts</a:t>
            </a:r>
          </a:p>
          <a:p>
            <a:r>
              <a:rPr lang="en-US" sz="700" dirty="0">
                <a:solidFill>
                  <a:srgbClr val="817D76"/>
                </a:solidFill>
                <a:latin typeface="Arial Narrow" panose="020B0606020202030204" pitchFamily="34" charset="0"/>
              </a:rPr>
              <a:t>NW 2.3 Prevent Surface + Groundwater </a:t>
            </a:r>
            <a:br>
              <a:rPr lang="en-US" sz="700" dirty="0">
                <a:solidFill>
                  <a:srgbClr val="817D76"/>
                </a:solidFill>
                <a:latin typeface="Arial Narrow" panose="020B0606020202030204" pitchFamily="34" charset="0"/>
              </a:rPr>
            </a:br>
            <a:r>
              <a:rPr lang="en-US" sz="700" dirty="0">
                <a:solidFill>
                  <a:srgbClr val="817D76"/>
                </a:solidFill>
                <a:latin typeface="Arial Narrow" panose="020B0606020202030204" pitchFamily="34" charset="0"/>
              </a:rPr>
              <a:t>Contamination</a:t>
            </a:r>
          </a:p>
          <a:p>
            <a:endParaRPr lang="en-US" sz="700" dirty="0">
              <a:solidFill>
                <a:srgbClr val="817D76"/>
              </a:solidFill>
              <a:latin typeface="Arial Narrow" panose="020B0606020202030204" pitchFamily="34" charset="0"/>
            </a:endParaRPr>
          </a:p>
          <a:p>
            <a:endParaRPr lang="en-US" sz="700" dirty="0">
              <a:solidFill>
                <a:srgbClr val="817D76"/>
              </a:solidFill>
              <a:latin typeface="Arial Narrow" panose="020B0606020202030204" pitchFamily="34" charset="0"/>
            </a:endParaRPr>
          </a:p>
          <a:p>
            <a:endParaRPr lang="en-US" sz="1000" dirty="0">
              <a:solidFill>
                <a:srgbClr val="75C000"/>
              </a:solidFill>
              <a:latin typeface="Arial Narrow" panose="020B0606020202030204" pitchFamily="34" charset="0"/>
            </a:endParaRPr>
          </a:p>
          <a:p>
            <a:r>
              <a:rPr lang="en-US" sz="1400" b="1" dirty="0">
                <a:solidFill>
                  <a:srgbClr val="75C000"/>
                </a:solidFill>
              </a:rPr>
              <a:t>3 Biodiversity</a:t>
            </a:r>
          </a:p>
          <a:p>
            <a:r>
              <a:rPr lang="en-US" sz="700" dirty="0">
                <a:solidFill>
                  <a:srgbClr val="817D76"/>
                </a:solidFill>
                <a:latin typeface="Arial Narrow" panose="020B0606020202030204" pitchFamily="34" charset="0"/>
              </a:rPr>
              <a:t>NW 3.1 Preserve Species Biodiversity</a:t>
            </a:r>
            <a:br>
              <a:rPr lang="en-US" sz="700" dirty="0">
                <a:solidFill>
                  <a:srgbClr val="817D76"/>
                </a:solidFill>
                <a:latin typeface="Arial Narrow" panose="020B0606020202030204" pitchFamily="34" charset="0"/>
              </a:rPr>
            </a:br>
            <a:r>
              <a:rPr lang="en-US" sz="700" dirty="0">
                <a:solidFill>
                  <a:srgbClr val="817D76"/>
                </a:solidFill>
                <a:latin typeface="Arial Narrow" panose="020B0606020202030204" pitchFamily="34" charset="0"/>
              </a:rPr>
              <a:t>NW 3.2 Control Invasive Species</a:t>
            </a:r>
            <a:br>
              <a:rPr lang="en-US" sz="700" dirty="0">
                <a:solidFill>
                  <a:srgbClr val="817D76"/>
                </a:solidFill>
                <a:latin typeface="Arial Narrow" panose="020B0606020202030204" pitchFamily="34" charset="0"/>
              </a:rPr>
            </a:br>
            <a:r>
              <a:rPr lang="en-US" sz="700" dirty="0">
                <a:solidFill>
                  <a:srgbClr val="817D76"/>
                </a:solidFill>
                <a:latin typeface="Arial Narrow" panose="020B0606020202030204" pitchFamily="34" charset="0"/>
              </a:rPr>
              <a:t>NW 3.3 Restore Disturbed Soils</a:t>
            </a:r>
          </a:p>
          <a:p>
            <a:r>
              <a:rPr lang="en-US" sz="700" dirty="0">
                <a:solidFill>
                  <a:srgbClr val="817D76"/>
                </a:solidFill>
                <a:latin typeface="Arial Narrow" panose="020B0606020202030204" pitchFamily="34" charset="0"/>
              </a:rPr>
              <a:t>NW 3.4 Maintain Wetland + Surface Water Functions</a:t>
            </a:r>
          </a:p>
          <a:p>
            <a:endParaRPr lang="en-US" sz="700" dirty="0">
              <a:solidFill>
                <a:srgbClr val="817D76"/>
              </a:solidFill>
              <a:latin typeface="Arial Narrow" panose="020B0606020202030204" pitchFamily="34" charset="0"/>
            </a:endParaRPr>
          </a:p>
          <a:p>
            <a:r>
              <a:rPr lang="en-US" sz="700" dirty="0">
                <a:solidFill>
                  <a:srgbClr val="817D76"/>
                </a:solidFill>
                <a:latin typeface="Arial Narrow" panose="020B0606020202030204" pitchFamily="34" charset="0"/>
              </a:rPr>
              <a:t>NW 0.0 Innovate or Exceed Credit Requirements</a:t>
            </a:r>
            <a:endParaRPr lang="en-US" sz="700" dirty="0"/>
          </a:p>
        </p:txBody>
      </p:sp>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3978" y="1519992"/>
            <a:ext cx="441098" cy="633547"/>
          </a:xfrm>
          <a:prstGeom prst="rect">
            <a:avLst/>
          </a:prstGeom>
        </p:spPr>
      </p:pic>
      <p:sp>
        <p:nvSpPr>
          <p:cNvPr id="22" name="TextBox 21"/>
          <p:cNvSpPr txBox="1"/>
          <p:nvPr/>
        </p:nvSpPr>
        <p:spPr>
          <a:xfrm>
            <a:off x="7331676" y="2143193"/>
            <a:ext cx="1404552" cy="437207"/>
          </a:xfrm>
          <a:prstGeom prst="rect">
            <a:avLst/>
          </a:prstGeom>
          <a:noFill/>
        </p:spPr>
        <p:txBody>
          <a:bodyPr wrap="none" rtlCol="0">
            <a:spAutoFit/>
          </a:bodyPr>
          <a:lstStyle/>
          <a:p>
            <a:r>
              <a:rPr lang="en-US" sz="1400" b="1" dirty="0">
                <a:solidFill>
                  <a:srgbClr val="FFC90E"/>
                </a:solidFill>
                <a:latin typeface="+mj-lt"/>
              </a:rPr>
              <a:t>Climate + Risk</a:t>
            </a:r>
          </a:p>
          <a:p>
            <a:r>
              <a:rPr lang="en-US" sz="1100" b="1" dirty="0">
                <a:solidFill>
                  <a:srgbClr val="FFC90E"/>
                </a:solidFill>
                <a:latin typeface="+mj-lt"/>
              </a:rPr>
              <a:t>8 credits</a:t>
            </a:r>
            <a:endParaRPr lang="en-US" sz="1050" b="1" dirty="0">
              <a:solidFill>
                <a:srgbClr val="FFC90E"/>
              </a:solidFill>
              <a:latin typeface="+mj-lt"/>
            </a:endParaRPr>
          </a:p>
        </p:txBody>
      </p:sp>
      <p:sp>
        <p:nvSpPr>
          <p:cNvPr id="23" name="TextBox 22"/>
          <p:cNvSpPr txBox="1"/>
          <p:nvPr/>
        </p:nvSpPr>
        <p:spPr>
          <a:xfrm>
            <a:off x="7334134" y="2782213"/>
            <a:ext cx="1676400" cy="2129617"/>
          </a:xfrm>
          <a:prstGeom prst="rect">
            <a:avLst/>
          </a:prstGeom>
          <a:solidFill>
            <a:schemeClr val="bg1"/>
          </a:solidFill>
        </p:spPr>
        <p:txBody>
          <a:bodyPr wrap="square" rtlCol="0">
            <a:spAutoFit/>
          </a:bodyPr>
          <a:lstStyle/>
          <a:p>
            <a:r>
              <a:rPr lang="en-US" sz="1400" b="1" dirty="0">
                <a:solidFill>
                  <a:srgbClr val="FFC90E"/>
                </a:solidFill>
              </a:rPr>
              <a:t>1 Emissions</a:t>
            </a:r>
          </a:p>
          <a:p>
            <a:pPr marL="114300" indent="-114300"/>
            <a:r>
              <a:rPr lang="en-US" sz="700" dirty="0">
                <a:solidFill>
                  <a:srgbClr val="817D76"/>
                </a:solidFill>
                <a:latin typeface="Arial Narrow" panose="020B0606020202030204" pitchFamily="34" charset="0"/>
              </a:rPr>
              <a:t>CR 1.1 Reduce Greenhouse Gas Emissions</a:t>
            </a:r>
          </a:p>
          <a:p>
            <a:pPr marL="114300" indent="-114300"/>
            <a:r>
              <a:rPr lang="en-US" sz="700" dirty="0">
                <a:solidFill>
                  <a:srgbClr val="817D76"/>
                </a:solidFill>
                <a:latin typeface="Arial Narrow" panose="020B0606020202030204" pitchFamily="34" charset="0"/>
              </a:rPr>
              <a:t>CR 1.2 Reduce Air Pollutant Emissions</a:t>
            </a:r>
          </a:p>
          <a:p>
            <a:pPr marL="114300" indent="-114300"/>
            <a:endParaRPr lang="en-US" sz="700" dirty="0">
              <a:solidFill>
                <a:srgbClr val="817D76"/>
              </a:solidFill>
              <a:latin typeface="Arial Narrow" panose="020B0606020202030204" pitchFamily="34" charset="0"/>
            </a:endParaRPr>
          </a:p>
          <a:p>
            <a:pPr marL="114300" indent="-114300"/>
            <a:endParaRPr lang="en-US" sz="700" dirty="0">
              <a:solidFill>
                <a:srgbClr val="817D76"/>
              </a:solidFill>
              <a:latin typeface="Arial Narrow" panose="020B0606020202030204" pitchFamily="34" charset="0"/>
            </a:endParaRPr>
          </a:p>
          <a:p>
            <a:pPr marL="114300" indent="-114300"/>
            <a:endParaRPr lang="en-US" sz="700" dirty="0">
              <a:solidFill>
                <a:srgbClr val="817D76"/>
              </a:solidFill>
              <a:latin typeface="Arial Narrow" panose="020B0606020202030204" pitchFamily="34" charset="0"/>
            </a:endParaRPr>
          </a:p>
          <a:p>
            <a:pPr marL="114300" indent="-114300"/>
            <a:endParaRPr lang="en-US" sz="700" dirty="0">
              <a:solidFill>
                <a:srgbClr val="817D76"/>
              </a:solidFill>
              <a:latin typeface="Arial Narrow" panose="020B0606020202030204" pitchFamily="34" charset="0"/>
            </a:endParaRPr>
          </a:p>
          <a:p>
            <a:pPr marL="114300" indent="-114300"/>
            <a:endParaRPr lang="en-US" sz="700" dirty="0">
              <a:solidFill>
                <a:srgbClr val="817D76"/>
              </a:solidFill>
              <a:latin typeface="Arial Narrow" panose="020B0606020202030204" pitchFamily="34" charset="0"/>
            </a:endParaRPr>
          </a:p>
          <a:p>
            <a:endParaRPr lang="en-US" sz="1200" dirty="0"/>
          </a:p>
          <a:p>
            <a:r>
              <a:rPr lang="en-US" sz="1400" b="1" dirty="0">
                <a:solidFill>
                  <a:srgbClr val="FFC90E"/>
                </a:solidFill>
              </a:rPr>
              <a:t>2 Resilience</a:t>
            </a:r>
          </a:p>
          <a:p>
            <a:r>
              <a:rPr lang="en-US" sz="700" dirty="0">
                <a:solidFill>
                  <a:srgbClr val="817D76"/>
                </a:solidFill>
                <a:latin typeface="Arial Narrow" panose="020B0606020202030204" pitchFamily="34" charset="0"/>
              </a:rPr>
              <a:t>CR 2.1 Assess Climate Threat</a:t>
            </a:r>
          </a:p>
          <a:p>
            <a:r>
              <a:rPr lang="en-US" sz="700" dirty="0">
                <a:solidFill>
                  <a:srgbClr val="817D76"/>
                </a:solidFill>
                <a:latin typeface="Arial Narrow" panose="020B0606020202030204" pitchFamily="34" charset="0"/>
              </a:rPr>
              <a:t>CR 2.2 Avoid Traps + Vulnerabilities</a:t>
            </a:r>
          </a:p>
          <a:p>
            <a:r>
              <a:rPr lang="en-US" sz="700" dirty="0">
                <a:solidFill>
                  <a:srgbClr val="817D76"/>
                </a:solidFill>
                <a:latin typeface="Arial Narrow" panose="020B0606020202030204" pitchFamily="34" charset="0"/>
              </a:rPr>
              <a:t>CR 2.3 Prepare For Long-Term Adaptability</a:t>
            </a:r>
          </a:p>
          <a:p>
            <a:r>
              <a:rPr lang="en-US" sz="700" dirty="0">
                <a:solidFill>
                  <a:srgbClr val="817D76"/>
                </a:solidFill>
                <a:latin typeface="Arial Narrow" panose="020B0606020202030204" pitchFamily="34" charset="0"/>
              </a:rPr>
              <a:t>CR 2.4 Prepare for Short-Term Hazards</a:t>
            </a:r>
          </a:p>
          <a:p>
            <a:r>
              <a:rPr lang="en-US" sz="700" dirty="0">
                <a:solidFill>
                  <a:srgbClr val="817D76"/>
                </a:solidFill>
                <a:latin typeface="Arial Narrow" panose="020B0606020202030204" pitchFamily="34" charset="0"/>
              </a:rPr>
              <a:t>CR2.5 Manage Heat Island Effects</a:t>
            </a:r>
          </a:p>
          <a:p>
            <a:endParaRPr lang="en-US" sz="700" dirty="0">
              <a:solidFill>
                <a:srgbClr val="817D76"/>
              </a:solidFill>
              <a:latin typeface="Arial Narrow" panose="020B0606020202030204" pitchFamily="34" charset="0"/>
            </a:endParaRPr>
          </a:p>
          <a:p>
            <a:r>
              <a:rPr lang="en-US" sz="700" dirty="0">
                <a:solidFill>
                  <a:srgbClr val="817D76"/>
                </a:solidFill>
                <a:latin typeface="Arial Narrow" panose="020B0606020202030204" pitchFamily="34" charset="0"/>
              </a:rPr>
              <a:t>NW 0.0 Innovate or Exceed Credit Requirements</a:t>
            </a:r>
            <a:endParaRPr lang="en-US" sz="700" dirty="0"/>
          </a:p>
        </p:txBody>
      </p:sp>
      <p:pic>
        <p:nvPicPr>
          <p:cNvPr id="26" name="Picture 2" descr="\\cd1200-f03\workgroup\1206\_Image Library\Icons\Complete Icon Set\PNGs - colour\water drop.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74305" y="1496516"/>
            <a:ext cx="445295" cy="62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2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antec">
  <a:themeElements>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fontScheme name="Stantec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tec Black &amp; Red">
  <a:themeElements>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fontScheme name="Stantec">
      <a:majorFont>
        <a:latin typeface="Century Gothic"/>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tantec">
  <a:themeElements>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fontScheme name="Stantec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503</TotalTime>
  <Words>3223</Words>
  <Application>Microsoft Office PowerPoint</Application>
  <PresentationFormat>On-screen Show (4:3)</PresentationFormat>
  <Paragraphs>476</Paragraphs>
  <Slides>34</Slides>
  <Notes>34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MS PGothic</vt:lpstr>
      <vt:lpstr>Arial</vt:lpstr>
      <vt:lpstr>Arial Narrow</vt:lpstr>
      <vt:lpstr>Calibri</vt:lpstr>
      <vt:lpstr>Century Gothic</vt:lpstr>
      <vt:lpstr>Georgia</vt:lpstr>
      <vt:lpstr>Wingdings</vt:lpstr>
      <vt:lpstr>Stantec</vt:lpstr>
      <vt:lpstr>Stantec Black &amp; Red</vt:lpstr>
      <vt:lpstr>1_Stantec</vt:lpstr>
      <vt:lpstr>PowerPoint Presentation</vt:lpstr>
      <vt:lpstr>PowerPoint Presentation</vt:lpstr>
      <vt:lpstr>PowerPoint Presentation</vt:lpstr>
      <vt:lpstr>Introducing Envision</vt:lpstr>
      <vt:lpstr>PowerPoint Presentation</vt:lpstr>
      <vt:lpstr>PowerPoint Presentation</vt:lpstr>
      <vt:lpstr>PowerPoint Presentation</vt:lpstr>
      <vt:lpstr>PowerPoint Presentation</vt:lpstr>
      <vt:lpstr>PowerPoint Presentation</vt:lpstr>
      <vt:lpstr>Project ‘scoring’ determined by performance on full constellation of metrics / credits, each with their own guidance and directives</vt:lpstr>
      <vt:lpstr>PowerPoint Presentation</vt:lpstr>
      <vt:lpstr>PowerPoint Presentation</vt:lpstr>
      <vt:lpstr>Public agency challenges</vt:lpstr>
      <vt:lpstr>Natural Evolution in Design</vt:lpstr>
      <vt:lpstr>PowerPoint Presentation</vt:lpstr>
      <vt:lpstr>PowerPoint Presentation</vt:lpstr>
      <vt:lpstr>Value of Envision</vt:lpstr>
      <vt:lpstr>Two Primary Value Propositions:</vt:lpstr>
      <vt:lpstr>PowerPoint Presentation</vt:lpstr>
      <vt:lpstr>PowerPoint Presentation</vt:lpstr>
      <vt:lpstr>Incremental Improvement</vt:lpstr>
      <vt:lpstr>PowerPoint Presentation</vt:lpstr>
      <vt:lpstr>PowerPoint Presentation</vt:lpstr>
      <vt:lpstr>PowerPoint Presentation</vt:lpstr>
      <vt:lpstr>Envision in Action</vt:lpstr>
      <vt:lpstr>PowerPoint Presentation</vt:lpstr>
      <vt:lpstr>PowerPoint Presentation</vt:lpstr>
      <vt:lpstr>PowerPoint Presentation</vt:lpstr>
      <vt:lpstr>PowerPoint Presentation</vt:lpstr>
      <vt:lpstr>PowerPoint Presentation</vt:lpstr>
      <vt:lpstr>PowerPoint Presentation</vt:lpstr>
      <vt:lpstr>Summary</vt:lpstr>
      <vt:lpstr>Questions?</vt:lpstr>
      <vt:lpstr>Thank You</vt:lpstr>
    </vt:vector>
  </TitlesOfParts>
  <Company>Stantec Consulting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 Stephanie</dc:creator>
  <cp:lastModifiedBy>Gould, Stephanie</cp:lastModifiedBy>
  <cp:revision>45</cp:revision>
  <cp:lastPrinted>2016-10-24T19:58:40Z</cp:lastPrinted>
  <dcterms:created xsi:type="dcterms:W3CDTF">2016-10-17T05:22:23Z</dcterms:created>
  <dcterms:modified xsi:type="dcterms:W3CDTF">2016-10-31T16:20:40Z</dcterms:modified>
</cp:coreProperties>
</file>